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4"/>
  </p:notesMasterIdLst>
  <p:sldIdLst>
    <p:sldId id="256" r:id="rId2"/>
    <p:sldId id="294" r:id="rId3"/>
    <p:sldId id="295" r:id="rId4"/>
    <p:sldId id="288" r:id="rId5"/>
    <p:sldId id="289" r:id="rId6"/>
    <p:sldId id="290" r:id="rId7"/>
    <p:sldId id="292" r:id="rId8"/>
    <p:sldId id="286" r:id="rId9"/>
    <p:sldId id="297" r:id="rId10"/>
    <p:sldId id="298" r:id="rId11"/>
    <p:sldId id="300" r:id="rId12"/>
    <p:sldId id="301" r:id="rId13"/>
    <p:sldId id="281" r:id="rId14"/>
    <p:sldId id="285" r:id="rId15"/>
    <p:sldId id="284" r:id="rId16"/>
    <p:sldId id="273" r:id="rId17"/>
    <p:sldId id="270" r:id="rId18"/>
    <p:sldId id="279" r:id="rId19"/>
    <p:sldId id="306" r:id="rId20"/>
    <p:sldId id="278" r:id="rId21"/>
    <p:sldId id="303" r:id="rId22"/>
    <p:sldId id="304" r:id="rId23"/>
    <p:sldId id="307" r:id="rId24"/>
    <p:sldId id="309" r:id="rId25"/>
    <p:sldId id="310" r:id="rId26"/>
    <p:sldId id="311" r:id="rId27"/>
    <p:sldId id="276" r:id="rId28"/>
    <p:sldId id="275" r:id="rId29"/>
    <p:sldId id="283" r:id="rId30"/>
    <p:sldId id="257" r:id="rId31"/>
    <p:sldId id="268" r:id="rId32"/>
    <p:sldId id="312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EBB1E"/>
    <a:srgbClr val="FFDF7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-64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rles.nyandiga\CBA%20FILES\Files%20before%20SGP\CBA6\Barrier%20analysis%20during%20VRA%20exercises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34488407699038"/>
          <c:y val="0.0421412948381454"/>
          <c:w val="0.693804680664918"/>
          <c:h val="0.420874161563138"/>
        </c:manualLayout>
      </c:layout>
      <c:barChart>
        <c:barDir val="col"/>
        <c:grouping val="clustered"/>
        <c:ser>
          <c:idx val="0"/>
          <c:order val="0"/>
          <c:tx>
            <c:strRef>
              <c:f>Sheet1!$B$4</c:f>
              <c:strCache>
                <c:ptCount val="1"/>
                <c:pt idx="0">
                  <c:v>Kazakhstan</c:v>
                </c:pt>
              </c:strCache>
            </c:strRef>
          </c:tx>
          <c:cat>
            <c:strRef>
              <c:f>Sheet1!$A$5:$A$12</c:f>
              <c:strCache>
                <c:ptCount val="8"/>
                <c:pt idx="0">
                  <c:v>Cultural</c:v>
                </c:pt>
                <c:pt idx="1">
                  <c:v>Informational</c:v>
                </c:pt>
                <c:pt idx="2">
                  <c:v>Financial</c:v>
                </c:pt>
                <c:pt idx="3">
                  <c:v>Social/networks</c:v>
                </c:pt>
                <c:pt idx="4">
                  <c:v>Environmental laws</c:v>
                </c:pt>
                <c:pt idx="5">
                  <c:v>Institutional</c:v>
                </c:pt>
                <c:pt idx="6">
                  <c:v>External influence</c:v>
                </c:pt>
                <c:pt idx="7">
                  <c:v>Lack of enabling environment</c:v>
                </c:pt>
              </c:strCache>
            </c:strRef>
          </c:cat>
          <c:val>
            <c:numRef>
              <c:f>Sheet1!$B$5:$B$12</c:f>
              <c:numCache>
                <c:formatCode>General</c:formatCode>
                <c:ptCount val="8"/>
                <c:pt idx="0">
                  <c:v>5.0</c:v>
                </c:pt>
                <c:pt idx="1">
                  <c:v>11.0</c:v>
                </c:pt>
                <c:pt idx="2">
                  <c:v>6.0</c:v>
                </c:pt>
                <c:pt idx="3">
                  <c:v>9.0</c:v>
                </c:pt>
                <c:pt idx="4">
                  <c:v>3.0</c:v>
                </c:pt>
                <c:pt idx="5">
                  <c:v>10.0</c:v>
                </c:pt>
                <c:pt idx="6">
                  <c:v>11.5</c:v>
                </c:pt>
                <c:pt idx="7">
                  <c:v>8.0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Jamaica</c:v>
                </c:pt>
              </c:strCache>
            </c:strRef>
          </c:tx>
          <c:cat>
            <c:strRef>
              <c:f>Sheet1!$A$5:$A$12</c:f>
              <c:strCache>
                <c:ptCount val="8"/>
                <c:pt idx="0">
                  <c:v>Cultural</c:v>
                </c:pt>
                <c:pt idx="1">
                  <c:v>Informational</c:v>
                </c:pt>
                <c:pt idx="2">
                  <c:v>Financial</c:v>
                </c:pt>
                <c:pt idx="3">
                  <c:v>Social/networks</c:v>
                </c:pt>
                <c:pt idx="4">
                  <c:v>Environmental laws</c:v>
                </c:pt>
                <c:pt idx="5">
                  <c:v>Institutional</c:v>
                </c:pt>
                <c:pt idx="6">
                  <c:v>External influence</c:v>
                </c:pt>
                <c:pt idx="7">
                  <c:v>Lack of enabling environment</c:v>
                </c:pt>
              </c:strCache>
            </c:strRef>
          </c:cat>
          <c:val>
            <c:numRef>
              <c:f>Sheet1!$C$5:$C$12</c:f>
              <c:numCache>
                <c:formatCode>General</c:formatCode>
                <c:ptCount val="8"/>
                <c:pt idx="0">
                  <c:v>4.5</c:v>
                </c:pt>
                <c:pt idx="1">
                  <c:v>12.0</c:v>
                </c:pt>
                <c:pt idx="2">
                  <c:v>4.0</c:v>
                </c:pt>
                <c:pt idx="3">
                  <c:v>8.0</c:v>
                </c:pt>
                <c:pt idx="4">
                  <c:v>1.5</c:v>
                </c:pt>
                <c:pt idx="5">
                  <c:v>10.0</c:v>
                </c:pt>
                <c:pt idx="6">
                  <c:v>11.0</c:v>
                </c:pt>
                <c:pt idx="7">
                  <c:v>7.5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Samoa</c:v>
                </c:pt>
              </c:strCache>
            </c:strRef>
          </c:tx>
          <c:cat>
            <c:strRef>
              <c:f>Sheet1!$A$5:$A$12</c:f>
              <c:strCache>
                <c:ptCount val="8"/>
                <c:pt idx="0">
                  <c:v>Cultural</c:v>
                </c:pt>
                <c:pt idx="1">
                  <c:v>Informational</c:v>
                </c:pt>
                <c:pt idx="2">
                  <c:v>Financial</c:v>
                </c:pt>
                <c:pt idx="3">
                  <c:v>Social/networks</c:v>
                </c:pt>
                <c:pt idx="4">
                  <c:v>Environmental laws</c:v>
                </c:pt>
                <c:pt idx="5">
                  <c:v>Institutional</c:v>
                </c:pt>
                <c:pt idx="6">
                  <c:v>External influence</c:v>
                </c:pt>
                <c:pt idx="7">
                  <c:v>Lack of enabling environment</c:v>
                </c:pt>
              </c:strCache>
            </c:strRef>
          </c:cat>
          <c:val>
            <c:numRef>
              <c:f>Sheet1!$D$5:$D$12</c:f>
              <c:numCache>
                <c:formatCode>General</c:formatCode>
                <c:ptCount val="8"/>
                <c:pt idx="0">
                  <c:v>10.0</c:v>
                </c:pt>
                <c:pt idx="1">
                  <c:v>10.0</c:v>
                </c:pt>
                <c:pt idx="2">
                  <c:v>5.0</c:v>
                </c:pt>
                <c:pt idx="3">
                  <c:v>7.0</c:v>
                </c:pt>
                <c:pt idx="4">
                  <c:v>2.0</c:v>
                </c:pt>
                <c:pt idx="5">
                  <c:v>9.0</c:v>
                </c:pt>
                <c:pt idx="6">
                  <c:v>12.0</c:v>
                </c:pt>
                <c:pt idx="7">
                  <c:v>6.8</c:v>
                </c:pt>
              </c:numCache>
            </c:numRef>
          </c:val>
        </c:ser>
        <c:ser>
          <c:idx val="3"/>
          <c:order val="3"/>
          <c:tx>
            <c:strRef>
              <c:f>Sheet1!$E$4</c:f>
              <c:strCache>
                <c:ptCount val="1"/>
                <c:pt idx="0">
                  <c:v>Guatemala</c:v>
                </c:pt>
              </c:strCache>
            </c:strRef>
          </c:tx>
          <c:cat>
            <c:strRef>
              <c:f>Sheet1!$A$5:$A$12</c:f>
              <c:strCache>
                <c:ptCount val="8"/>
                <c:pt idx="0">
                  <c:v>Cultural</c:v>
                </c:pt>
                <c:pt idx="1">
                  <c:v>Informational</c:v>
                </c:pt>
                <c:pt idx="2">
                  <c:v>Financial</c:v>
                </c:pt>
                <c:pt idx="3">
                  <c:v>Social/networks</c:v>
                </c:pt>
                <c:pt idx="4">
                  <c:v>Environmental laws</c:v>
                </c:pt>
                <c:pt idx="5">
                  <c:v>Institutional</c:v>
                </c:pt>
                <c:pt idx="6">
                  <c:v>External influence</c:v>
                </c:pt>
                <c:pt idx="7">
                  <c:v>Lack of enabling environment</c:v>
                </c:pt>
              </c:strCache>
            </c:strRef>
          </c:cat>
          <c:val>
            <c:numRef>
              <c:f>Sheet1!$E$5:$E$12</c:f>
              <c:numCache>
                <c:formatCode>General</c:formatCode>
                <c:ptCount val="8"/>
                <c:pt idx="0">
                  <c:v>9.0</c:v>
                </c:pt>
                <c:pt idx="1">
                  <c:v>8.0</c:v>
                </c:pt>
                <c:pt idx="2">
                  <c:v>6.0</c:v>
                </c:pt>
                <c:pt idx="3">
                  <c:v>5.0</c:v>
                </c:pt>
                <c:pt idx="4">
                  <c:v>3.0</c:v>
                </c:pt>
                <c:pt idx="5">
                  <c:v>8.0</c:v>
                </c:pt>
                <c:pt idx="6">
                  <c:v>3.0</c:v>
                </c:pt>
                <c:pt idx="7">
                  <c:v>2.0</c:v>
                </c:pt>
              </c:numCache>
            </c:numRef>
          </c:val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Namibia</c:v>
                </c:pt>
              </c:strCache>
            </c:strRef>
          </c:tx>
          <c:cat>
            <c:strRef>
              <c:f>Sheet1!$A$5:$A$12</c:f>
              <c:strCache>
                <c:ptCount val="8"/>
                <c:pt idx="0">
                  <c:v>Cultural</c:v>
                </c:pt>
                <c:pt idx="1">
                  <c:v>Informational</c:v>
                </c:pt>
                <c:pt idx="2">
                  <c:v>Financial</c:v>
                </c:pt>
                <c:pt idx="3">
                  <c:v>Social/networks</c:v>
                </c:pt>
                <c:pt idx="4">
                  <c:v>Environmental laws</c:v>
                </c:pt>
                <c:pt idx="5">
                  <c:v>Institutional</c:v>
                </c:pt>
                <c:pt idx="6">
                  <c:v>External influence</c:v>
                </c:pt>
                <c:pt idx="7">
                  <c:v>Lack of enabling environment</c:v>
                </c:pt>
              </c:strCache>
            </c:strRef>
          </c:cat>
          <c:val>
            <c:numRef>
              <c:f>Sheet1!$F$5:$F$12</c:f>
              <c:numCache>
                <c:formatCode>General</c:formatCode>
                <c:ptCount val="8"/>
                <c:pt idx="0">
                  <c:v>5.0</c:v>
                </c:pt>
                <c:pt idx="1">
                  <c:v>6.0</c:v>
                </c:pt>
                <c:pt idx="2">
                  <c:v>6.0</c:v>
                </c:pt>
                <c:pt idx="3">
                  <c:v>7.5</c:v>
                </c:pt>
                <c:pt idx="4">
                  <c:v>2.0</c:v>
                </c:pt>
                <c:pt idx="5">
                  <c:v>9.5</c:v>
                </c:pt>
                <c:pt idx="6">
                  <c:v>2.0</c:v>
                </c:pt>
                <c:pt idx="7">
                  <c:v>1.0</c:v>
                </c:pt>
              </c:numCache>
            </c:numRef>
          </c:val>
        </c:ser>
        <c:axId val="70043032"/>
        <c:axId val="70056456"/>
      </c:barChart>
      <c:catAx>
        <c:axId val="70043032"/>
        <c:scaling>
          <c:orientation val="minMax"/>
        </c:scaling>
        <c:axPos val="b"/>
        <c:tickLblPos val="nextTo"/>
        <c:crossAx val="70056456"/>
        <c:crosses val="autoZero"/>
        <c:auto val="1"/>
        <c:lblAlgn val="ctr"/>
        <c:lblOffset val="100"/>
      </c:catAx>
      <c:valAx>
        <c:axId val="70056456"/>
        <c:scaling>
          <c:orientation val="minMax"/>
        </c:scaling>
        <c:axPos val="l"/>
        <c:majorGridlines/>
        <c:numFmt formatCode="General" sourceLinked="1"/>
        <c:tickLblPos val="nextTo"/>
        <c:crossAx val="70043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515310586178"/>
          <c:y val="0.57774387576553"/>
          <c:w val="0.174484689413823"/>
          <c:h val="0.41858595800525"/>
        </c:manualLayout>
      </c:layout>
    </c:legend>
    <c:plotVisOnly val="1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0.01875</cdr:x>
      <cdr:y>0.02955</cdr:y>
    </cdr:from>
    <cdr:to>
      <cdr:x>0.07291</cdr:x>
      <cdr:y>0.71349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6200000">
          <a:off x="-728557" y="895344"/>
          <a:ext cx="1876184" cy="24762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0778C-E0B2-445B-A329-E03020EF2C70}" type="datetimeFigureOut">
              <a:rPr lang="en-US" smtClean="0"/>
              <a:pPr/>
              <a:t>4/23/14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F0822-A404-4AF9-ACEA-D322F28B76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CB401-EE1A-4415-AE60-B7126707C48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7DA6A-6773-40FD-B70D-019BB80C9518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991D9-8890-460A-89FB-0113C39EB3B2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9771A-9EB0-44EC-B481-D228E361861F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14513" y="1193800"/>
            <a:ext cx="10594976" cy="7945438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599" y="348616"/>
            <a:ext cx="5971822" cy="22272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0B2A3E-B28E-40DC-A176-56B32D9BDF18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6255809" y="8930971"/>
            <a:ext cx="5566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47950"/>
            <a:fld id="{D78CCD60-01A2-488F-AF27-4101B16A1A59}" type="slidenum">
              <a:rPr lang="en-US" sz="1200"/>
              <a:pPr algn="r" defTabSz="947950"/>
              <a:t>15</a:t>
            </a:fld>
            <a:endParaRPr lang="en-US" sz="1200" dirty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12925" y="1195388"/>
            <a:ext cx="10588625" cy="79406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977" y="347002"/>
            <a:ext cx="5971822" cy="184666"/>
          </a:xfrm>
        </p:spPr>
        <p:txBody>
          <a:bodyPr lIns="0" tIns="0" rIns="0" bIns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6774"/>
            <a:fld id="{3D5737F6-1974-4C21-95E4-0FF0E90DCD70}" type="slidenum">
              <a:rPr lang="en-US" smtClean="0"/>
              <a:pPr defTabSz="986774"/>
              <a:t>18</a:t>
            </a:fld>
            <a:endParaRPr lang="en-US" dirty="0" smtClean="0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6254650" y="8831198"/>
            <a:ext cx="557540" cy="28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86774"/>
            <a:fld id="{3735FA03-25A4-46DC-8314-2BCEEC83F3A4}" type="slidenum">
              <a:rPr lang="en-US" u="none"/>
              <a:pPr algn="r" defTabSz="986774"/>
              <a:t>18</a:t>
            </a:fld>
            <a:endParaRPr lang="en-US" u="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255809" y="8864866"/>
            <a:ext cx="556612" cy="25025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99FE06-C43A-43A1-B829-1FCF613E37D5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6255809" y="8869680"/>
            <a:ext cx="556612" cy="28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35009"/>
            <a:fld id="{B6ACC0B1-35E0-4DAD-B2FC-F1E1C3C1E239}" type="slidenum">
              <a:rPr lang="en-US"/>
              <a:pPr algn="r" defTabSz="935009"/>
              <a:t>20</a:t>
            </a:fld>
            <a:endParaRPr lang="en-US" dirty="0"/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C1A33-63AA-4277-8918-B276238388F0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/>
              <a:t>Poverty Practice, BDP, UNDP, New York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05600"/>
            <a:ext cx="9144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2133600"/>
            <a:ext cx="7772400" cy="1470025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9624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120" name="Picture 24" descr="sgp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18150"/>
            <a:ext cx="1828800" cy="1111250"/>
          </a:xfrm>
          <a:prstGeom prst="rect">
            <a:avLst/>
          </a:prstGeom>
          <a:noFill/>
        </p:spPr>
      </p:pic>
      <p:pic>
        <p:nvPicPr>
          <p:cNvPr id="4123" name="Picture 27" descr="bundp170mm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6138" y="138113"/>
            <a:ext cx="525462" cy="1066800"/>
          </a:xfrm>
          <a:prstGeom prst="rect">
            <a:avLst/>
          </a:prstGeom>
          <a:noFill/>
        </p:spPr>
      </p:pic>
      <p:pic>
        <p:nvPicPr>
          <p:cNvPr id="4124" name="Picture 28" descr="GEFlogo_short_Green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76200"/>
            <a:ext cx="1035050" cy="11525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B3284-EDC6-42B7-8582-362D8154BBB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94FC7-80FA-4B95-80B8-88689348EA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257BE6-F69D-4219-8AF2-35421733209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734801-0E6A-4875-A7F7-9772CB67C6C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C91AD1-4CEB-4EA9-BB9F-AA82A7355A9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B9BD8-98B5-48BF-9904-10150D7634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F7212-A187-4EF5-83A1-9A238517524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12C76-031D-44CC-9925-4C2902A6C4A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3D5DD-1435-4FB7-93E4-19A8E451299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751F0-99D4-417B-9CDC-F591BD7E51E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F4D85-6EFC-49B9-9E54-56E5E2F93E8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B3143-0BAD-48BB-8AF6-44F697394C3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50777-ABFE-4418-99BE-989C79091F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705600"/>
            <a:ext cx="9144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762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64BD9E-6CEE-4B70-BCA0-609A17086EF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41" name="Picture 17" descr="sgp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24800" y="5943600"/>
            <a:ext cx="1066800" cy="6477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jpeg"/><Relationship Id="rId13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Image:Vostok-ice-core-petit.png" TargetMode="Externa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p-alm.org/resources/videos/community-based-adaptation-informational-video-2010" TargetMode="External"/><Relationship Id="rId4" Type="http://schemas.openxmlformats.org/officeDocument/2006/relationships/hyperlink" Target="http://www.undp-alm.org/resources/videos/cba-bolivia-semillas-del-futuro-vol1" TargetMode="External"/><Relationship Id="rId5" Type="http://schemas.openxmlformats.org/officeDocument/2006/relationships/hyperlink" Target="http://www.undp-alm.org/resources/videos/cba-jamaica-un-volunteers-climate-change-issues-glengoffe" TargetMode="External"/><Relationship Id="rId6" Type="http://schemas.openxmlformats.org/officeDocument/2006/relationships/hyperlink" Target="http://www.undp-alm.org/resources/videos/cba-morocco-sees-mix-community-volunteers-and-unv-volunteers" TargetMode="External"/><Relationship Id="rId7" Type="http://schemas.openxmlformats.org/officeDocument/2006/relationships/hyperlink" Target="http://www.undp-alm.org/resources/videos/self-service-cba-namibia-un-volunteers-video" TargetMode="External"/><Relationship Id="rId8" Type="http://schemas.openxmlformats.org/officeDocument/2006/relationships/hyperlink" Target="http://www.undp-alm.org/resources/videos/undp-niger-ranet-0" TargetMode="External"/><Relationship Id="rId9" Type="http://schemas.openxmlformats.org/officeDocument/2006/relationships/hyperlink" Target="http://www.undp-alm.org/resources/videos/cba-reducing-risks-samoa-unv-vide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sightshare.org/watch/video/samoa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hyperlink" Target="http://www.nature.org/joinanddonate/rescuereef/" TargetMode="External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62800" y="0"/>
            <a:ext cx="1143000" cy="1295400"/>
          </a:xfrm>
          <a:prstGeom prst="rect">
            <a:avLst/>
          </a:prstGeom>
          <a:solidFill>
            <a:srgbClr val="FEBB1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Community Efforts to Reduce the Impacts of Climate Change on Livelihoods and Food Security</a:t>
            </a: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962400"/>
            <a:ext cx="7772400" cy="1981200"/>
          </a:xfrm>
        </p:spPr>
        <p:txBody>
          <a:bodyPr/>
          <a:lstStyle/>
          <a:p>
            <a:r>
              <a:rPr lang="en-US" sz="2400" i="1" dirty="0" smtClean="0"/>
              <a:t>Charles O Nyandiga (PhD)</a:t>
            </a:r>
          </a:p>
          <a:p>
            <a:r>
              <a:rPr lang="en-US" sz="2400" i="1" dirty="0" smtClean="0"/>
              <a:t>UNDP GEF SGP,  CBA Focal Point, NY USA</a:t>
            </a:r>
            <a:endParaRPr lang="en-US" sz="2400" i="1" dirty="0"/>
          </a:p>
        </p:txBody>
      </p:sp>
      <p:pic>
        <p:nvPicPr>
          <p:cNvPr id="4" name="Picture 3" descr="logo_gef_new_resiz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5638800"/>
            <a:ext cx="991616" cy="12192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260078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Effects continue….</a:t>
            </a:r>
          </a:p>
        </p:txBody>
      </p:sp>
      <p:pic>
        <p:nvPicPr>
          <p:cNvPr id="2151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3886200"/>
            <a:ext cx="3581400" cy="2209800"/>
          </a:xfrm>
        </p:spPr>
      </p:pic>
      <p:sp>
        <p:nvSpPr>
          <p:cNvPr id="21514" name="Rectangle 10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800" dirty="0"/>
              <a:t>Water shortage</a:t>
            </a:r>
          </a:p>
          <a:p>
            <a:r>
              <a:rPr lang="en-US" sz="2800" dirty="0"/>
              <a:t>Diseases - vulnerable groups more at risk, food shortage</a:t>
            </a:r>
          </a:p>
          <a:p>
            <a:r>
              <a:rPr lang="en-US" sz="2800" dirty="0"/>
              <a:t>Unproductive </a:t>
            </a:r>
            <a:r>
              <a:rPr lang="en-US" sz="2800" dirty="0" smtClean="0"/>
              <a:t>land/livestock</a:t>
            </a:r>
          </a:p>
          <a:p>
            <a:r>
              <a:rPr lang="en-US" sz="2800" dirty="0" smtClean="0"/>
              <a:t>Food insecurity</a:t>
            </a:r>
          </a:p>
          <a:p>
            <a:r>
              <a:rPr lang="en-US" sz="2800" dirty="0" smtClean="0"/>
              <a:t>Conflicts over resources</a:t>
            </a:r>
          </a:p>
          <a:p>
            <a:r>
              <a:rPr lang="en-US" sz="2800" dirty="0" smtClean="0"/>
              <a:t>Poverty increases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1513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600200"/>
            <a:ext cx="3581400" cy="21859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Implications….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1270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72087" y="4062412"/>
            <a:ext cx="3871913" cy="2795588"/>
          </a:xfrm>
        </p:spPr>
      </p:pic>
      <p:sp>
        <p:nvSpPr>
          <p:cNvPr id="11269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r>
              <a:rPr lang="en-US" sz="2400" dirty="0"/>
              <a:t>More incidences of diseases e.g. malaria</a:t>
            </a:r>
          </a:p>
          <a:p>
            <a:r>
              <a:rPr lang="en-US" sz="2400" dirty="0" smtClean="0"/>
              <a:t>More </a:t>
            </a:r>
            <a:r>
              <a:rPr lang="en-US" sz="2400" dirty="0"/>
              <a:t>and longer </a:t>
            </a:r>
            <a:r>
              <a:rPr lang="en-US" sz="2400" dirty="0" smtClean="0"/>
              <a:t>drought/wet </a:t>
            </a:r>
            <a:r>
              <a:rPr lang="en-US" sz="2400" dirty="0"/>
              <a:t>periods</a:t>
            </a:r>
          </a:p>
          <a:p>
            <a:r>
              <a:rPr lang="en-US" sz="2400" dirty="0" smtClean="0"/>
              <a:t>More </a:t>
            </a:r>
            <a:r>
              <a:rPr lang="en-US" sz="2400" dirty="0"/>
              <a:t>soil erosion and degraded </a:t>
            </a:r>
            <a:r>
              <a:rPr lang="en-US" sz="2400" dirty="0" smtClean="0"/>
              <a:t>land</a:t>
            </a:r>
          </a:p>
          <a:p>
            <a:r>
              <a:rPr lang="en-US" sz="2400" dirty="0" smtClean="0"/>
              <a:t>Plant genetic and agro-ecological changes</a:t>
            </a:r>
          </a:p>
          <a:p>
            <a:r>
              <a:rPr lang="en-US" sz="2400" dirty="0" smtClean="0"/>
              <a:t>Unsustainable water sources</a:t>
            </a:r>
          </a:p>
          <a:p>
            <a:r>
              <a:rPr lang="en-US" sz="2400" dirty="0" smtClean="0"/>
              <a:t>Humanity future in Jeopardy</a:t>
            </a:r>
          </a:p>
          <a:p>
            <a:r>
              <a:rPr lang="en-US" sz="2400" dirty="0" smtClean="0"/>
              <a:t>ETC.</a:t>
            </a:r>
            <a:endParaRPr lang="en-US" sz="24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sz="half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1371600"/>
            <a:ext cx="3352800" cy="243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Implications for farmers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Land degradation, increase soil erosion/landslides</a:t>
            </a:r>
          </a:p>
        </p:txBody>
      </p:sp>
      <p:sp>
        <p:nvSpPr>
          <p:cNvPr id="14339" name="AutoShap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Low </a:t>
            </a:r>
            <a:r>
              <a:rPr lang="en-US" dirty="0"/>
              <a:t>crop productivity</a:t>
            </a:r>
          </a:p>
          <a:p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14600"/>
            <a:ext cx="4267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Myriad Pro" pitchFamily="34" charset="0"/>
              </a:rPr>
              <a:t>Community-Based Adaptation </a:t>
            </a:r>
            <a:br>
              <a:rPr lang="en-US" sz="2800" b="1" dirty="0" smtClean="0">
                <a:latin typeface="Myriad Pro" pitchFamily="34" charset="0"/>
              </a:rPr>
            </a:br>
            <a:r>
              <a:rPr lang="en-US" sz="2800" b="1" dirty="0" smtClean="0">
                <a:latin typeface="Myriad Pro" pitchFamily="34" charset="0"/>
              </a:rPr>
              <a:t>  </a:t>
            </a:r>
            <a:r>
              <a:rPr lang="en-US" sz="2800" b="1" u="sng" dirty="0" smtClean="0">
                <a:latin typeface="Myriad Pro" pitchFamily="34" charset="0"/>
              </a:rPr>
              <a:t>UNDP’s Grassroots Response to Climate Change Adaptation</a:t>
            </a:r>
            <a:endParaRPr lang="en-US" sz="2800" b="1" u="sng" dirty="0"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114800" cy="5029200"/>
          </a:xfrm>
        </p:spPr>
        <p:txBody>
          <a:bodyPr numCol="1">
            <a:normAutofit fontScale="25000" lnSpcReduction="20000"/>
          </a:bodyPr>
          <a:lstStyle/>
          <a:p>
            <a:pPr algn="just">
              <a:buNone/>
            </a:pPr>
            <a:r>
              <a:rPr lang="en-US" sz="1400" b="1" dirty="0" smtClean="0">
                <a:latin typeface="Myriad Pro" pitchFamily="34" charset="0"/>
              </a:rPr>
              <a:t>	</a:t>
            </a:r>
            <a:r>
              <a:rPr lang="en-US" sz="6400" b="1" dirty="0" smtClean="0">
                <a:latin typeface="Myriad Pro" pitchFamily="34" charset="0"/>
              </a:rPr>
              <a:t>The </a:t>
            </a:r>
            <a:r>
              <a:rPr lang="en-US" sz="6400" b="1" dirty="0">
                <a:latin typeface="Myriad Pro" pitchFamily="34" charset="0"/>
              </a:rPr>
              <a:t>United Nations Programme </a:t>
            </a:r>
            <a:r>
              <a:rPr lang="en-US" sz="6400" b="1" dirty="0" smtClean="0">
                <a:latin typeface="Myriad Pro" pitchFamily="34" charset="0"/>
              </a:rPr>
              <a:t>Development (UNDP</a:t>
            </a:r>
            <a:r>
              <a:rPr lang="en-US" sz="6400" b="1" dirty="0">
                <a:latin typeface="Myriad Pro" pitchFamily="34" charset="0"/>
              </a:rPr>
              <a:t>) </a:t>
            </a:r>
            <a:r>
              <a:rPr lang="en-US" sz="6400" dirty="0">
                <a:latin typeface="Myriad Pro" pitchFamily="34" charset="0"/>
              </a:rPr>
              <a:t>supports </a:t>
            </a:r>
            <a:r>
              <a:rPr lang="en-US" sz="6400" dirty="0">
                <a:solidFill>
                  <a:srgbClr val="FF0000"/>
                </a:solidFill>
                <a:latin typeface="Myriad Pro" pitchFamily="34" charset="0"/>
              </a:rPr>
              <a:t>climate </a:t>
            </a:r>
            <a:r>
              <a:rPr lang="en-US" sz="6400" dirty="0" smtClean="0">
                <a:solidFill>
                  <a:srgbClr val="FF0000"/>
                </a:solidFill>
                <a:latin typeface="Myriad Pro" pitchFamily="34" charset="0"/>
              </a:rPr>
              <a:t>resilience</a:t>
            </a:r>
            <a:r>
              <a:rPr lang="en-US" sz="6400" dirty="0" smtClean="0">
                <a:latin typeface="Myriad Pro" pitchFamily="34" charset="0"/>
              </a:rPr>
              <a:t>  and </a:t>
            </a:r>
            <a:r>
              <a:rPr lang="en-US" sz="6400" dirty="0" smtClean="0">
                <a:solidFill>
                  <a:srgbClr val="FF0000"/>
                </a:solidFill>
                <a:latin typeface="Myriad Pro" pitchFamily="34" charset="0"/>
              </a:rPr>
              <a:t>grassroots</a:t>
            </a:r>
            <a:r>
              <a:rPr lang="en-US" sz="6400" dirty="0">
                <a:solidFill>
                  <a:srgbClr val="FF0000"/>
                </a:solidFill>
                <a:latin typeface="Myriad Pro" pitchFamily="34" charset="0"/>
              </a:rPr>
              <a:t> </a:t>
            </a:r>
            <a:r>
              <a:rPr lang="en-US" sz="6400" dirty="0" smtClean="0">
                <a:solidFill>
                  <a:srgbClr val="FF0000"/>
                </a:solidFill>
                <a:latin typeface="Myriad Pro" pitchFamily="34" charset="0"/>
              </a:rPr>
              <a:t>action </a:t>
            </a:r>
            <a:r>
              <a:rPr lang="en-US" sz="6400" dirty="0" smtClean="0">
                <a:latin typeface="Myriad Pro" pitchFamily="34" charset="0"/>
              </a:rPr>
              <a:t>through </a:t>
            </a:r>
            <a:r>
              <a:rPr lang="en-US" sz="6400" dirty="0" smtClean="0">
                <a:solidFill>
                  <a:srgbClr val="FF0000"/>
                </a:solidFill>
                <a:latin typeface="Myriad Pro" pitchFamily="34" charset="0"/>
              </a:rPr>
              <a:t>policy</a:t>
            </a:r>
            <a:r>
              <a:rPr lang="en-US" sz="6400" dirty="0" smtClean="0">
                <a:latin typeface="Myriad Pro" pitchFamily="34" charset="0"/>
              </a:rPr>
              <a:t> change.  As  climate change impacts are acutely felt by marginalized communities, especially the most poverty-stricken and vulnerable ones, UNDP’s CBA projects support </a:t>
            </a:r>
            <a:r>
              <a:rPr lang="en-US" sz="6400" dirty="0" smtClean="0">
                <a:solidFill>
                  <a:srgbClr val="FF0000"/>
                </a:solidFill>
                <a:latin typeface="Myriad Pro" pitchFamily="34" charset="0"/>
              </a:rPr>
              <a:t>local authorities </a:t>
            </a:r>
            <a:r>
              <a:rPr lang="en-US" sz="6400" dirty="0" smtClean="0">
                <a:latin typeface="Myriad Pro" pitchFamily="34" charset="0"/>
              </a:rPr>
              <a:t>and </a:t>
            </a:r>
            <a:r>
              <a:rPr lang="en-US" sz="6400" dirty="0" smtClean="0">
                <a:solidFill>
                  <a:srgbClr val="FF0000"/>
                </a:solidFill>
                <a:latin typeface="Myriad Pro" pitchFamily="34" charset="0"/>
              </a:rPr>
              <a:t>communities</a:t>
            </a:r>
            <a:r>
              <a:rPr lang="en-US" sz="6400" dirty="0" smtClean="0">
                <a:latin typeface="Myriad Pro" pitchFamily="34" charset="0"/>
              </a:rPr>
              <a:t> increase their capacity for adaption to and address  long-term climate change.</a:t>
            </a:r>
          </a:p>
          <a:p>
            <a:pPr>
              <a:buNone/>
            </a:pPr>
            <a:endParaRPr lang="en-US" sz="6400" dirty="0">
              <a:latin typeface="Myriad Pro" pitchFamily="34" charset="0"/>
            </a:endParaRPr>
          </a:p>
          <a:p>
            <a:pPr>
              <a:buNone/>
            </a:pPr>
            <a:endParaRPr lang="en-US" sz="2500" dirty="0" smtClean="0">
              <a:latin typeface="Myriad Pro" pitchFamily="34" charset="0"/>
            </a:endParaRPr>
          </a:p>
          <a:p>
            <a:pPr>
              <a:buNone/>
            </a:pPr>
            <a:endParaRPr lang="en-US" sz="1400" dirty="0">
              <a:latin typeface="Myriad Pro" pitchFamily="34" charset="0"/>
            </a:endParaRPr>
          </a:p>
          <a:p>
            <a:pPr>
              <a:buNone/>
            </a:pPr>
            <a:endParaRPr lang="en-US" sz="1400" dirty="0" smtClean="0">
              <a:latin typeface="Myriad Pro" pitchFamily="34" charset="0"/>
            </a:endParaRPr>
          </a:p>
          <a:p>
            <a:pPr>
              <a:buNone/>
            </a:pPr>
            <a:endParaRPr lang="en-US" sz="1400" dirty="0">
              <a:latin typeface="Myriad Pro" pitchFamily="34" charset="0"/>
            </a:endParaRPr>
          </a:p>
          <a:p>
            <a:pPr>
              <a:buNone/>
            </a:pPr>
            <a:endParaRPr lang="en-US" sz="1400" dirty="0" smtClean="0">
              <a:latin typeface="Myriad Pro" pitchFamily="34" charset="0"/>
            </a:endParaRPr>
          </a:p>
          <a:p>
            <a:pPr>
              <a:buNone/>
            </a:pPr>
            <a:endParaRPr lang="en-US" sz="1400" dirty="0" smtClean="0">
              <a:latin typeface="Myriad Pro" pitchFamily="34" charset="0"/>
            </a:endParaRPr>
          </a:p>
          <a:p>
            <a:pPr>
              <a:buNone/>
            </a:pPr>
            <a:endParaRPr lang="en-US" sz="1400" b="1" dirty="0" smtClean="0">
              <a:latin typeface="Myriad Pro" pitchFamily="34" charset="0"/>
            </a:endParaRPr>
          </a:p>
          <a:p>
            <a:pPr>
              <a:buNone/>
            </a:pPr>
            <a:endParaRPr lang="en-US" sz="1400" b="1" dirty="0">
              <a:latin typeface="Myriad Pro" pitchFamily="34" charset="0"/>
            </a:endParaRPr>
          </a:p>
          <a:p>
            <a:pPr>
              <a:buNone/>
            </a:pPr>
            <a:endParaRPr lang="en-US" sz="1400" b="1" dirty="0" smtClean="0">
              <a:latin typeface="Myriad Pro" pitchFamily="34" charset="0"/>
            </a:endParaRPr>
          </a:p>
          <a:p>
            <a:pPr>
              <a:buNone/>
            </a:pPr>
            <a:endParaRPr lang="en-US" sz="1400" b="1" dirty="0">
              <a:latin typeface="Myriad Pro" pitchFamily="34" charset="0"/>
            </a:endParaRPr>
          </a:p>
          <a:p>
            <a:pPr lvl="1"/>
            <a:endParaRPr lang="en-US" sz="1400" dirty="0" smtClean="0">
              <a:latin typeface="Myriad Pro" pitchFamily="34" charset="0"/>
            </a:endParaRPr>
          </a:p>
          <a:p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447800"/>
            <a:ext cx="4114800" cy="50292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3400" b="1" dirty="0" smtClean="0">
                <a:latin typeface="Myriad Pro" pitchFamily="34" charset="0"/>
              </a:rPr>
              <a:t>UNDP’s CBA projects are designed to:</a:t>
            </a:r>
          </a:p>
          <a:p>
            <a:pPr>
              <a:buNone/>
            </a:pPr>
            <a:endParaRPr lang="en-US" sz="2900" b="1" dirty="0" smtClean="0">
              <a:latin typeface="Myriad Pro" pitchFamily="34" charset="0"/>
            </a:endParaRPr>
          </a:p>
          <a:p>
            <a:r>
              <a:rPr lang="en-US" sz="6400" dirty="0" smtClean="0">
                <a:latin typeface="Myriad Pro" pitchFamily="34" charset="0"/>
              </a:rPr>
              <a:t>Strengthen the </a:t>
            </a:r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ability of communities to design and implement adaptive measures  </a:t>
            </a:r>
            <a:r>
              <a:rPr lang="en-US" sz="6400" dirty="0" smtClean="0">
                <a:latin typeface="Myriad Pro" pitchFamily="34" charset="0"/>
              </a:rPr>
              <a:t>against climate change challenges.</a:t>
            </a:r>
          </a:p>
          <a:p>
            <a:r>
              <a:rPr lang="en-US" sz="6400" dirty="0" smtClean="0">
                <a:latin typeface="Myriad Pro" pitchFamily="34" charset="0"/>
              </a:rPr>
              <a:t>Ensure that the </a:t>
            </a:r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communities’ voices are heard </a:t>
            </a:r>
            <a:r>
              <a:rPr lang="en-US" sz="6400" dirty="0" smtClean="0">
                <a:latin typeface="Myriad Pro" pitchFamily="34" charset="0"/>
              </a:rPr>
              <a:t>by governments and development agencies.</a:t>
            </a:r>
          </a:p>
          <a:p>
            <a:r>
              <a:rPr lang="en-US" sz="6400" dirty="0" smtClean="0">
                <a:latin typeface="Myriad Pro" pitchFamily="34" charset="0"/>
              </a:rPr>
              <a:t>Support the </a:t>
            </a:r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diffusion of indigenous knowledge</a:t>
            </a:r>
            <a:r>
              <a:rPr lang="en-US" sz="6400" dirty="0" smtClean="0">
                <a:latin typeface="Myriad Pro" pitchFamily="34" charset="0"/>
              </a:rPr>
              <a:t> on managing climate-related risks.</a:t>
            </a:r>
          </a:p>
          <a:p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Lessons and best practices </a:t>
            </a:r>
            <a:r>
              <a:rPr lang="en-US" sz="6400" dirty="0" smtClean="0">
                <a:latin typeface="Myriad Pro" pitchFamily="34" charset="0"/>
              </a:rPr>
              <a:t>learned from community-led initiatives inform the preparation of </a:t>
            </a:r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national policies</a:t>
            </a:r>
            <a:r>
              <a:rPr lang="en-US" sz="6400" dirty="0" smtClean="0">
                <a:latin typeface="Myriad Pro" pitchFamily="34" charset="0"/>
              </a:rPr>
              <a:t>.</a:t>
            </a:r>
          </a:p>
          <a:p>
            <a:r>
              <a:rPr lang="en-US" sz="6400" dirty="0" smtClean="0">
                <a:latin typeface="Myriad Pro" pitchFamily="34" charset="0"/>
              </a:rPr>
              <a:t>Follows a </a:t>
            </a:r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community-driven approach </a:t>
            </a:r>
            <a:r>
              <a:rPr lang="en-US" sz="6400" dirty="0" smtClean="0">
                <a:latin typeface="Myriad Pro" pitchFamily="34" charset="0"/>
              </a:rPr>
              <a:t>wherein communities choose the projects and are provided with resources and financing to implement, thereby playing a </a:t>
            </a:r>
            <a:r>
              <a:rPr lang="en-US" sz="6400" dirty="0" smtClean="0">
                <a:solidFill>
                  <a:srgbClr val="7030A0"/>
                </a:solidFill>
                <a:latin typeface="Myriad Pro" pitchFamily="34" charset="0"/>
              </a:rPr>
              <a:t>catalytic and supportive role</a:t>
            </a:r>
            <a:r>
              <a:rPr lang="en-US" sz="6400" dirty="0" smtClean="0">
                <a:latin typeface="Myriad Pro" pitchFamily="34" charset="0"/>
              </a:rPr>
              <a:t>.</a:t>
            </a:r>
          </a:p>
          <a:p>
            <a:r>
              <a:rPr lang="en-US" sz="6400" dirty="0" smtClean="0">
                <a:latin typeface="Myriad Pro" pitchFamily="34" charset="0"/>
              </a:rPr>
              <a:t>Bring UN agencies, governments, NGOs/CBOs, and other partners together to face climate change impacts.</a:t>
            </a:r>
          </a:p>
          <a:p>
            <a:endParaRPr lang="en-US" dirty="0"/>
          </a:p>
        </p:txBody>
      </p:sp>
      <p:pic>
        <p:nvPicPr>
          <p:cNvPr id="4" name="Picture 3" descr="UNDP-BOL-003HR[1]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886200"/>
            <a:ext cx="1752600" cy="1219200"/>
          </a:xfrm>
          <a:prstGeom prst="rect">
            <a:avLst/>
          </a:prstGeom>
        </p:spPr>
      </p:pic>
      <p:pic>
        <p:nvPicPr>
          <p:cNvPr id="6" name="Picture 5" descr="Jamaica-Workshop-31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3886200"/>
            <a:ext cx="1752600" cy="1219200"/>
          </a:xfrm>
          <a:prstGeom prst="rect">
            <a:avLst/>
          </a:prstGeom>
        </p:spPr>
      </p:pic>
      <p:pic>
        <p:nvPicPr>
          <p:cNvPr id="7" name="Picture 6" descr="NE_CBA_CEB-Meeting-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5257800"/>
            <a:ext cx="1752600" cy="1174242"/>
          </a:xfrm>
          <a:prstGeom prst="rect">
            <a:avLst/>
          </a:prstGeom>
        </p:spPr>
      </p:pic>
      <p:pic>
        <p:nvPicPr>
          <p:cNvPr id="8" name="Picture 7" descr="farmers_in_iguiwaz_morocco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0" y="5257800"/>
            <a:ext cx="1791707" cy="1194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 idx="4294967295"/>
          </p:nvPr>
        </p:nvSpPr>
        <p:spPr>
          <a:xfrm>
            <a:off x="381000" y="76200"/>
            <a:ext cx="8305800" cy="1143000"/>
          </a:xfrm>
        </p:spPr>
        <p:txBody>
          <a:bodyPr/>
          <a:lstStyle/>
          <a:p>
            <a:pPr algn="ctr"/>
            <a:r>
              <a:rPr lang="fr-FR" sz="3600" b="1" dirty="0" smtClean="0"/>
              <a:t>Community-</a:t>
            </a:r>
            <a:r>
              <a:rPr lang="fr-FR" b="1" dirty="0"/>
              <a:t>b</a:t>
            </a:r>
            <a:r>
              <a:rPr lang="fr-FR" sz="3600" b="1" dirty="0" smtClean="0"/>
              <a:t>ased </a:t>
            </a:r>
            <a:r>
              <a:rPr lang="fr-FR" sz="3600" b="1" dirty="0"/>
              <a:t>Adaptation – </a:t>
            </a:r>
            <a:r>
              <a:rPr lang="fr-FR" sz="3600" b="1" dirty="0" smtClean="0"/>
              <a:t>A  </a:t>
            </a:r>
            <a:r>
              <a:rPr lang="fr-FR" b="1" dirty="0"/>
              <a:t>B</a:t>
            </a:r>
            <a:r>
              <a:rPr lang="fr-FR" sz="3600" b="1" dirty="0" smtClean="0"/>
              <a:t>ottom-up </a:t>
            </a:r>
            <a:r>
              <a:rPr lang="fr-FR" b="1" dirty="0"/>
              <a:t>A</a:t>
            </a:r>
            <a:r>
              <a:rPr lang="fr-FR" sz="3600" b="1" dirty="0" smtClean="0"/>
              <a:t>pproach </a:t>
            </a:r>
            <a:r>
              <a:rPr lang="fr-FR" sz="3600" b="1" dirty="0"/>
              <a:t>to Adaptation</a:t>
            </a:r>
          </a:p>
        </p:txBody>
      </p:sp>
      <p:sp>
        <p:nvSpPr>
          <p:cNvPr id="4" name="Flèche droite à entaille 3"/>
          <p:cNvSpPr/>
          <p:nvPr/>
        </p:nvSpPr>
        <p:spPr>
          <a:xfrm>
            <a:off x="500063" y="4786313"/>
            <a:ext cx="714375" cy="142875"/>
          </a:xfrm>
          <a:prstGeom prst="notched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Espace réservé du pied de page 6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/>
            <a:endParaRPr lang="fr-FR" sz="1200" dirty="0">
              <a:solidFill>
                <a:srgbClr val="898989"/>
              </a:solidFill>
              <a:latin typeface="Calibri" pitchFamily="34" charset="0"/>
            </a:endParaRPr>
          </a:p>
          <a:p>
            <a:pPr algn="ctr"/>
            <a:endParaRPr lang="fr-FR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2" cstate="print"/>
          <a:srcRect l="1381"/>
          <a:stretch>
            <a:fillRect/>
          </a:stretch>
        </p:blipFill>
        <p:spPr bwMode="auto">
          <a:xfrm>
            <a:off x="250825" y="1773238"/>
            <a:ext cx="3227388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779838" y="1412875"/>
            <a:ext cx="504031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dirty="0">
                <a:latin typeface="+mn-lt"/>
                <a:cs typeface="+mn-cs"/>
              </a:rPr>
              <a:t>Climate change is global, but impacts are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regional and local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+mn-lt"/>
                <a:cs typeface="+mn-cs"/>
              </a:rPr>
              <a:t>Impacts will </a:t>
            </a:r>
            <a:r>
              <a:rPr lang="en-US" dirty="0">
                <a:solidFill>
                  <a:srgbClr val="7030A0"/>
                </a:solidFill>
                <a:latin typeface="+mn-lt"/>
                <a:cs typeface="+mn-cs"/>
              </a:rPr>
              <a:t>affect different communities differently </a:t>
            </a:r>
            <a:r>
              <a:rPr lang="en-US" dirty="0">
                <a:latin typeface="+mn-lt"/>
                <a:cs typeface="+mn-cs"/>
              </a:rPr>
              <a:t>based on their specific circumstances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dirty="0">
                <a:latin typeface="Arial" charset="0"/>
                <a:cs typeface="Arial" charset="0"/>
              </a:rPr>
              <a:t>People in </a:t>
            </a:r>
            <a:r>
              <a:rPr lang="fr-FR" dirty="0">
                <a:solidFill>
                  <a:srgbClr val="7030A0"/>
                </a:solidFill>
                <a:latin typeface="Arial" charset="0"/>
                <a:cs typeface="Arial" charset="0"/>
              </a:rPr>
              <a:t>poor rural communities are the most severely affected</a:t>
            </a:r>
            <a:r>
              <a:rPr lang="fr-FR" dirty="0">
                <a:latin typeface="Arial" charset="0"/>
                <a:cs typeface="Arial" charset="0"/>
              </a:rPr>
              <a:t> by climate change impacts, but are </a:t>
            </a:r>
            <a:r>
              <a:rPr lang="fr-FR" dirty="0">
                <a:solidFill>
                  <a:srgbClr val="7030A0"/>
                </a:solidFill>
                <a:latin typeface="Arial" charset="0"/>
                <a:cs typeface="Arial" charset="0"/>
              </a:rPr>
              <a:t>often the least equipped to cope </a:t>
            </a:r>
            <a:r>
              <a:rPr lang="fr-FR" dirty="0">
                <a:latin typeface="Arial" charset="0"/>
                <a:cs typeface="Arial" charset="0"/>
              </a:rPr>
              <a:t>and adapt.</a:t>
            </a:r>
          </a:p>
          <a:p>
            <a:pPr>
              <a:spcBef>
                <a:spcPct val="20000"/>
              </a:spcBef>
              <a:defRPr/>
            </a:pPr>
            <a:endParaRPr lang="en-US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dirty="0">
                <a:latin typeface="+mn-lt"/>
                <a:cs typeface="+mn-cs"/>
              </a:rPr>
              <a:t>…so,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solutions must be locally specific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+mn-lt"/>
                <a:cs typeface="+mn-cs"/>
              </a:rPr>
              <a:t>CBA</a:t>
            </a:r>
            <a:r>
              <a:rPr lang="en-US" dirty="0">
                <a:latin typeface="+mn-lt"/>
                <a:cs typeface="+mn-cs"/>
              </a:rPr>
              <a:t> is </a:t>
            </a:r>
            <a:r>
              <a:rPr lang="en-US" dirty="0">
                <a:solidFill>
                  <a:srgbClr val="7030A0"/>
                </a:solidFill>
                <a:latin typeface="+mn-lt"/>
                <a:cs typeface="+mn-cs"/>
              </a:rPr>
              <a:t>community-driven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+mn-lt"/>
                <a:cs typeface="+mn-cs"/>
              </a:rPr>
              <a:t>CBA</a:t>
            </a:r>
            <a:r>
              <a:rPr lang="en-US" dirty="0">
                <a:latin typeface="+mn-lt"/>
                <a:cs typeface="+mn-cs"/>
              </a:rPr>
              <a:t> is the </a:t>
            </a:r>
            <a:r>
              <a:rPr lang="en-US" dirty="0">
                <a:solidFill>
                  <a:srgbClr val="7030A0"/>
                </a:solidFill>
                <a:latin typeface="+mn-lt"/>
                <a:cs typeface="+mn-cs"/>
              </a:rPr>
              <a:t>grass-roots</a:t>
            </a:r>
            <a:r>
              <a:rPr lang="en-US" dirty="0">
                <a:latin typeface="+mn-lt"/>
                <a:cs typeface="+mn-cs"/>
              </a:rPr>
              <a:t> component of climate change adaptation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+mn-lt"/>
                <a:cs typeface="+mn-cs"/>
              </a:rPr>
              <a:t>CBA</a:t>
            </a:r>
            <a:r>
              <a:rPr lang="en-US" dirty="0">
                <a:latin typeface="+mn-lt"/>
                <a:cs typeface="+mn-cs"/>
              </a:rPr>
              <a:t> will respond to </a:t>
            </a:r>
            <a:r>
              <a:rPr lang="en-US" dirty="0">
                <a:solidFill>
                  <a:srgbClr val="7030A0"/>
                </a:solidFill>
                <a:latin typeface="+mn-lt"/>
                <a:cs typeface="+mn-cs"/>
              </a:rPr>
              <a:t>locally specific needs</a:t>
            </a:r>
            <a:r>
              <a:rPr lang="en-US" dirty="0">
                <a:latin typeface="+mn-lt"/>
                <a:cs typeface="+mn-cs"/>
              </a:rPr>
              <a:t>, and develop </a:t>
            </a:r>
            <a:r>
              <a:rPr lang="en-US" dirty="0">
                <a:solidFill>
                  <a:srgbClr val="7030A0"/>
                </a:solidFill>
                <a:latin typeface="+mn-lt"/>
                <a:cs typeface="+mn-cs"/>
              </a:rPr>
              <a:t>lessons for global and national</a:t>
            </a:r>
            <a:r>
              <a:rPr lang="en-US" dirty="0">
                <a:latin typeface="+mn-lt"/>
                <a:cs typeface="+mn-cs"/>
              </a:rPr>
              <a:t> stakeholders to further adaptation practice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fr-FR" dirty="0">
                <a:latin typeface="Arial" charset="0"/>
                <a:cs typeface="Arial" charset="0"/>
              </a:rPr>
              <a:t>		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60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6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 txBox="1">
            <a:spLocks noGrp="1"/>
          </p:cNvSpPr>
          <p:nvPr/>
        </p:nvSpPr>
        <p:spPr bwMode="auto">
          <a:xfrm>
            <a:off x="7010400" y="6643688"/>
            <a:ext cx="19050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912813"/>
            <a:fld id="{DCA98136-4454-44D8-8FB3-6D42572546A4}" type="slidenum">
              <a:rPr lang="en-US" sz="1200">
                <a:solidFill>
                  <a:srgbClr val="000000"/>
                </a:solidFill>
              </a:rPr>
              <a:pPr algn="r" defTabSz="912813"/>
              <a:t>15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534400" cy="49244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3200" b="1" dirty="0"/>
              <a:t>CBA </a:t>
            </a:r>
            <a:r>
              <a:rPr lang="en-US" sz="3200" b="1" dirty="0" smtClean="0"/>
              <a:t>Projects: What should they address?</a:t>
            </a:r>
            <a:endParaRPr lang="en-US" sz="3200" b="1" dirty="0"/>
          </a:p>
        </p:txBody>
      </p:sp>
      <p:sp>
        <p:nvSpPr>
          <p:cNvPr id="49156" name="Oval 3"/>
          <p:cNvSpPr>
            <a:spLocks noChangeArrowheads="1"/>
          </p:cNvSpPr>
          <p:nvPr/>
        </p:nvSpPr>
        <p:spPr bwMode="auto">
          <a:xfrm>
            <a:off x="2209800" y="838200"/>
            <a:ext cx="4116388" cy="3951288"/>
          </a:xfrm>
          <a:prstGeom prst="ellipse">
            <a:avLst/>
          </a:prstGeom>
          <a:solidFill>
            <a:srgbClr val="FF7C8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pPr defTabSz="933450"/>
            <a:endParaRPr lang="fr-FR" sz="1400" u="sng" dirty="0"/>
          </a:p>
        </p:txBody>
      </p:sp>
      <p:sp>
        <p:nvSpPr>
          <p:cNvPr id="1186820" name="Oval 4"/>
          <p:cNvSpPr>
            <a:spLocks noChangeArrowheads="1"/>
          </p:cNvSpPr>
          <p:nvPr/>
        </p:nvSpPr>
        <p:spPr bwMode="auto">
          <a:xfrm>
            <a:off x="155575" y="2667000"/>
            <a:ext cx="3841750" cy="3760788"/>
          </a:xfrm>
          <a:prstGeom prst="ellipse">
            <a:avLst/>
          </a:prstGeom>
          <a:solidFill>
            <a:srgbClr val="FFFF00">
              <a:alpha val="52940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pPr defTabSz="933450"/>
            <a:endParaRPr lang="fr-FR" sz="1400" u="sng" dirty="0"/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2819400" y="1524000"/>
            <a:ext cx="2895600" cy="6016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 algn="ctr" defTabSz="933450">
              <a:spcBef>
                <a:spcPct val="50000"/>
              </a:spcBef>
            </a:pPr>
            <a:r>
              <a:rPr lang="en-US" sz="1600" b="1" dirty="0"/>
              <a:t>Community-Driven Priorities</a:t>
            </a:r>
          </a:p>
        </p:txBody>
      </p:sp>
      <p:sp>
        <p:nvSpPr>
          <p:cNvPr id="1186822" name="Oval 6"/>
          <p:cNvSpPr>
            <a:spLocks noChangeArrowheads="1"/>
          </p:cNvSpPr>
          <p:nvPr/>
        </p:nvSpPr>
        <p:spPr bwMode="auto">
          <a:xfrm>
            <a:off x="2971800" y="2743200"/>
            <a:ext cx="3981450" cy="3771900"/>
          </a:xfrm>
          <a:prstGeom prst="ellipse">
            <a:avLst/>
          </a:prstGeom>
          <a:solidFill>
            <a:srgbClr val="00FF00">
              <a:alpha val="58038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pPr defTabSz="933450"/>
            <a:endParaRPr lang="fr-FR" sz="1400" u="sng" dirty="0"/>
          </a:p>
        </p:txBody>
      </p:sp>
      <p:sp>
        <p:nvSpPr>
          <p:cNvPr id="1186823" name="Text Box 7"/>
          <p:cNvSpPr txBox="1">
            <a:spLocks noChangeArrowheads="1"/>
          </p:cNvSpPr>
          <p:nvPr/>
        </p:nvSpPr>
        <p:spPr bwMode="auto">
          <a:xfrm>
            <a:off x="4406900" y="4510088"/>
            <a:ext cx="1687513" cy="850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 algn="ctr" defTabSz="933450">
              <a:spcBef>
                <a:spcPct val="50000"/>
              </a:spcBef>
            </a:pPr>
            <a:r>
              <a:rPr lang="en-US" sz="1600" b="1" dirty="0"/>
              <a:t>Global Environmental Benefits</a:t>
            </a:r>
          </a:p>
        </p:txBody>
      </p:sp>
      <p:sp>
        <p:nvSpPr>
          <p:cNvPr id="1186824" name="Oval 8"/>
          <p:cNvSpPr>
            <a:spLocks noChangeArrowheads="1"/>
          </p:cNvSpPr>
          <p:nvPr/>
        </p:nvSpPr>
        <p:spPr bwMode="auto">
          <a:xfrm>
            <a:off x="2735263" y="3197225"/>
            <a:ext cx="1373187" cy="1439863"/>
          </a:xfrm>
          <a:prstGeom prst="ellipse">
            <a:avLst/>
          </a:prstGeom>
          <a:solidFill>
            <a:srgbClr val="3399FF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pPr defTabSz="933450"/>
            <a:endParaRPr lang="fr-FR" sz="1400" u="sng" dirty="0"/>
          </a:p>
        </p:txBody>
      </p:sp>
      <p:sp>
        <p:nvSpPr>
          <p:cNvPr id="1186825" name="Text Box 9"/>
          <p:cNvSpPr txBox="1">
            <a:spLocks noChangeArrowheads="1"/>
          </p:cNvSpPr>
          <p:nvPr/>
        </p:nvSpPr>
        <p:spPr bwMode="auto">
          <a:xfrm>
            <a:off x="595313" y="4273550"/>
            <a:ext cx="1554162" cy="1100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 algn="ctr" defTabSz="933450">
              <a:spcBef>
                <a:spcPct val="50000"/>
              </a:spcBef>
            </a:pPr>
            <a:r>
              <a:rPr lang="en-US" sz="1600" b="1" dirty="0"/>
              <a:t>Climate Change Adaptation Priorities</a:t>
            </a:r>
          </a:p>
        </p:txBody>
      </p:sp>
      <p:sp>
        <p:nvSpPr>
          <p:cNvPr id="1186826" name="Text Box 10"/>
          <p:cNvSpPr txBox="1">
            <a:spLocks noChangeArrowheads="1"/>
          </p:cNvSpPr>
          <p:nvPr/>
        </p:nvSpPr>
        <p:spPr bwMode="auto">
          <a:xfrm>
            <a:off x="2947988" y="3819525"/>
            <a:ext cx="909637" cy="3524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 algn="ctr" defTabSz="933450">
              <a:spcBef>
                <a:spcPct val="50000"/>
              </a:spcBef>
            </a:pPr>
            <a:r>
              <a:rPr lang="en-US" sz="1600" b="1" dirty="0"/>
              <a:t>CBA</a:t>
            </a:r>
          </a:p>
        </p:txBody>
      </p:sp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5524500" y="1195388"/>
            <a:ext cx="347980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 algn="ctr" defTabSz="933450">
              <a:spcBef>
                <a:spcPct val="50000"/>
              </a:spcBef>
            </a:pPr>
            <a:endParaRPr lang="fr-FR" sz="1400" b="1" u="sng" dirty="0">
              <a:latin typeface="Garamond" pitchFamily="18" charset="0"/>
            </a:endParaRPr>
          </a:p>
        </p:txBody>
      </p:sp>
      <p:sp>
        <p:nvSpPr>
          <p:cNvPr id="1186828" name="Text Box 12"/>
          <p:cNvSpPr txBox="1">
            <a:spLocks noChangeArrowheads="1"/>
          </p:cNvSpPr>
          <p:nvPr/>
        </p:nvSpPr>
        <p:spPr bwMode="auto">
          <a:xfrm>
            <a:off x="7010400" y="1371600"/>
            <a:ext cx="1957388" cy="41568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3296" tIns="46648" rIns="93296" bIns="46648">
            <a:spAutoFit/>
          </a:bodyPr>
          <a:lstStyle/>
          <a:p>
            <a:pPr algn="ctr" defTabSz="933450">
              <a:spcBef>
                <a:spcPct val="50000"/>
              </a:spcBef>
              <a:buFont typeface="Wingdings" pitchFamily="2" charset="2"/>
              <a:buNone/>
            </a:pPr>
            <a:r>
              <a:rPr lang="en-US" sz="2000" b="1" u="sng" dirty="0" smtClean="0"/>
              <a:t>CBA </a:t>
            </a:r>
            <a:r>
              <a:rPr lang="en-US" sz="2000" b="1" u="sng" dirty="0"/>
              <a:t>Projects are:</a:t>
            </a:r>
          </a:p>
          <a:p>
            <a:pPr defTabSz="93345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b="1" dirty="0"/>
              <a:t>Community-driven …</a:t>
            </a:r>
          </a:p>
          <a:p>
            <a:pPr defTabSz="93345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b="1" dirty="0"/>
              <a:t>Generate global environmental benefits</a:t>
            </a:r>
          </a:p>
          <a:p>
            <a:pPr defTabSz="93345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b="1" dirty="0"/>
              <a:t>Address climate change risks</a:t>
            </a:r>
          </a:p>
          <a:p>
            <a:pPr defTabSz="93345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 b="1" dirty="0"/>
              <a:t>The CBA project will operate where all three of these priorities intersect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20" grpId="0" animBg="1"/>
      <p:bldP spid="1186822" grpId="0" animBg="1"/>
      <p:bldP spid="1186823" grpId="0" animBg="1"/>
      <p:bldP spid="1186824" grpId="0" animBg="1"/>
      <p:bldP spid="1186825" grpId="0" animBg="1"/>
      <p:bldP spid="11868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990600"/>
          <a:ext cx="8610600" cy="5423505"/>
        </p:xfrm>
        <a:graphic>
          <a:graphicData uri="http://schemas.openxmlformats.org/drawingml/2006/table">
            <a:tbl>
              <a:tblPr/>
              <a:tblGrid>
                <a:gridCol w="3410138"/>
                <a:gridCol w="1790324"/>
                <a:gridCol w="3410138"/>
              </a:tblGrid>
              <a:tr h="191672">
                <a:tc rowSpan="2"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UNDP Adaptation Policy Framework Step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VRA Indicator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VRA Question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3B3B3"/>
                    </a:solidFill>
                  </a:tcPr>
                </a:tc>
              </a:tr>
              <a:tr h="527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In these examples, we consider the case of a community facing increasing drought risks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1110933"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Assessing current vulnerability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  Vulnerability of livelihood/welfare to existing climate change and/or climate variability.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Example: </a:t>
                      </a: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What happens when there is drought?  How does this affect you and your community?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52229"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Assessing future climate risks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  Vulnerability of livelihood/welfare to developing climate change risks.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Example: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  </a:t>
                      </a: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What would happen if drought was twice as frequent?  How would this affect you and your community?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69638"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Formulating an adaptation strategy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  Magnitude of barriers (institutional, policy, technological, financial,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etc) to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adaptation.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Example: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What stands in the way of adapting to increasing drought?  What means do you or your community have to manage events occurring more frequently? 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52229"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Continuing the adaptation process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93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  Ability and willingness of the community to sustain the project intervention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Example: </a:t>
                      </a: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Rate your confidence that the (project activity) will continue after the project period.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42" marR="56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382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Formulating Adaptation Strategies out of “Barriers” determination (Understanding and Planning Phases)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</p:spPr>
        <p:txBody>
          <a:bodyPr/>
          <a:lstStyle/>
          <a:p>
            <a:pPr algn="ctr"/>
            <a:r>
              <a:rPr lang="en-US" b="1" dirty="0" smtClean="0"/>
              <a:t>Phases of CBA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FOUR CRITICAL PHASES</a:t>
            </a:r>
          </a:p>
          <a:p>
            <a:r>
              <a:rPr lang="en-US" dirty="0" smtClean="0"/>
              <a:t>Understanding Phase</a:t>
            </a:r>
          </a:p>
          <a:p>
            <a:r>
              <a:rPr lang="en-US" dirty="0" smtClean="0"/>
              <a:t>Planning Phase</a:t>
            </a:r>
          </a:p>
          <a:p>
            <a:r>
              <a:rPr lang="en-US" dirty="0" smtClean="0"/>
              <a:t>Managing &amp; Implementation </a:t>
            </a:r>
          </a:p>
          <a:p>
            <a:pPr>
              <a:buNone/>
            </a:pPr>
            <a:r>
              <a:rPr lang="en-US" dirty="0" smtClean="0"/>
              <a:t>	Phase</a:t>
            </a:r>
          </a:p>
          <a:p>
            <a:r>
              <a:rPr lang="en-US" dirty="0" smtClean="0"/>
              <a:t>Evaluating Effectiveness Phase</a:t>
            </a:r>
            <a:endParaRPr lang="en-US" dirty="0"/>
          </a:p>
        </p:txBody>
      </p:sp>
      <p:pic>
        <p:nvPicPr>
          <p:cNvPr id="4" name="Picture 5" descr="NE_CBA_CEB-Meeting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057400"/>
            <a:ext cx="2315688" cy="169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charles.nyandiga\CBA FILES\Files before SGP\CBA Countries Activities\Kazastan\Kogal reconstruction of channel  and other photos\Kogal photos in Kazakhstan\Image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8100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6"/>
          <p:cNvSpPr>
            <a:spLocks noChangeArrowheads="1"/>
          </p:cNvSpPr>
          <p:nvPr/>
        </p:nvSpPr>
        <p:spPr bwMode="auto">
          <a:xfrm>
            <a:off x="228600" y="1524000"/>
            <a:ext cx="4263420" cy="492402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r>
              <a:rPr lang="en-US" sz="2000" b="1" dirty="0"/>
              <a:t>Outcome 1:  Local Level</a:t>
            </a: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9887" y="152400"/>
            <a:ext cx="8794113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 smtClean="0"/>
              <a:t>CBA Project Outcomes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152400" y="2286000"/>
            <a:ext cx="8794113" cy="10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dirty="0"/>
              <a:t>Enhanced </a:t>
            </a:r>
            <a:r>
              <a:rPr lang="en-US" dirty="0">
                <a:solidFill>
                  <a:srgbClr val="7030A0"/>
                </a:solidFill>
              </a:rPr>
              <a:t>adaptive capacity </a:t>
            </a:r>
            <a:r>
              <a:rPr lang="en-US" dirty="0"/>
              <a:t>allows communities to reduce their vulnerability to adverse impacts of future climate change driven risks</a:t>
            </a:r>
          </a:p>
          <a:p>
            <a:pPr marL="301269" lvl="2" indent="-152254" defTabSz="913526">
              <a:buFontTx/>
              <a:buChar char="–"/>
            </a:pPr>
            <a:r>
              <a:rPr lang="en-US" sz="1600" dirty="0"/>
              <a:t>Community-level </a:t>
            </a:r>
            <a:r>
              <a:rPr lang="en-US" sz="1600" dirty="0">
                <a:solidFill>
                  <a:srgbClr val="7030A0"/>
                </a:solidFill>
              </a:rPr>
              <a:t>capacity building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7030A0"/>
                </a:solidFill>
              </a:rPr>
              <a:t>awareness-raising</a:t>
            </a:r>
            <a:r>
              <a:rPr lang="en-US" sz="1600" dirty="0"/>
              <a:t> on climate change</a:t>
            </a:r>
          </a:p>
          <a:p>
            <a:pPr marL="301269" lvl="2" indent="-152254" defTabSz="913526">
              <a:buFontTx/>
              <a:buChar char="–"/>
            </a:pPr>
            <a:r>
              <a:rPr lang="en-US" sz="1600" dirty="0">
                <a:solidFill>
                  <a:srgbClr val="7030A0"/>
                </a:solidFill>
              </a:rPr>
              <a:t>Portfolio of </a:t>
            </a:r>
            <a:r>
              <a:rPr lang="en-US" sz="1600" dirty="0" smtClean="0">
                <a:solidFill>
                  <a:srgbClr val="7030A0"/>
                </a:solidFill>
              </a:rPr>
              <a:t>adaptation </a:t>
            </a:r>
            <a:r>
              <a:rPr lang="en-US" sz="1600" dirty="0">
                <a:solidFill>
                  <a:srgbClr val="7030A0"/>
                </a:solidFill>
              </a:rPr>
              <a:t>projects </a:t>
            </a:r>
            <a:r>
              <a:rPr lang="en-US" sz="1600" dirty="0"/>
              <a:t>per country, in </a:t>
            </a:r>
            <a:r>
              <a:rPr lang="en-US" sz="1600" dirty="0" smtClean="0"/>
              <a:t>42 </a:t>
            </a:r>
            <a:r>
              <a:rPr lang="en-US" sz="1600" dirty="0"/>
              <a:t>countries</a:t>
            </a:r>
          </a:p>
        </p:txBody>
      </p:sp>
      <p:sp>
        <p:nvSpPr>
          <p:cNvPr id="1289222" name="AutoShape 9"/>
          <p:cNvSpPr>
            <a:spLocks noChangeArrowheads="1"/>
          </p:cNvSpPr>
          <p:nvPr/>
        </p:nvSpPr>
        <p:spPr bwMode="auto">
          <a:xfrm>
            <a:off x="228600" y="3429000"/>
            <a:ext cx="4263420" cy="492402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r>
              <a:rPr lang="en-US" sz="2000" b="1" dirty="0"/>
              <a:t>Outcome 2:  National Level </a:t>
            </a:r>
          </a:p>
        </p:txBody>
      </p:sp>
      <p:sp>
        <p:nvSpPr>
          <p:cNvPr id="1289223" name="Rectangle 10"/>
          <p:cNvSpPr>
            <a:spLocks noChangeArrowheads="1"/>
          </p:cNvSpPr>
          <p:nvPr/>
        </p:nvSpPr>
        <p:spPr bwMode="auto">
          <a:xfrm>
            <a:off x="228600" y="3962400"/>
            <a:ext cx="8794113" cy="10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dirty="0"/>
              <a:t>National </a:t>
            </a:r>
            <a:r>
              <a:rPr lang="en-US" dirty="0">
                <a:solidFill>
                  <a:srgbClr val="7030A0"/>
                </a:solidFill>
              </a:rPr>
              <a:t>policies and programmes promote replication </a:t>
            </a:r>
            <a:r>
              <a:rPr lang="en-US" dirty="0"/>
              <a:t>of best practices derived from CBA projects</a:t>
            </a:r>
          </a:p>
          <a:p>
            <a:pPr marL="301269" lvl="2" indent="-152254" defTabSz="913526">
              <a:buFontTx/>
              <a:buChar char="–"/>
            </a:pPr>
            <a:r>
              <a:rPr lang="en-US" sz="1600" dirty="0"/>
              <a:t>Dissemination/promotion of lessons learned at the national level</a:t>
            </a:r>
          </a:p>
          <a:p>
            <a:pPr marL="301269" lvl="2" indent="-152254" defTabSz="913526">
              <a:buFontTx/>
              <a:buChar char="–"/>
            </a:pPr>
            <a:r>
              <a:rPr lang="en-US" sz="1600" dirty="0"/>
              <a:t>Involvement of policymakers in CBA projects and processes</a:t>
            </a:r>
          </a:p>
        </p:txBody>
      </p:sp>
      <p:sp>
        <p:nvSpPr>
          <p:cNvPr id="1289224" name="AutoShape 11"/>
          <p:cNvSpPr>
            <a:spLocks noChangeArrowheads="1"/>
          </p:cNvSpPr>
          <p:nvPr/>
        </p:nvSpPr>
        <p:spPr bwMode="auto">
          <a:xfrm>
            <a:off x="152400" y="5105400"/>
            <a:ext cx="4263420" cy="492402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/>
          <a:p>
            <a:r>
              <a:rPr lang="en-US" sz="2000" b="1" dirty="0"/>
              <a:t>Outcome 3:  Global Level </a:t>
            </a:r>
          </a:p>
        </p:txBody>
      </p:sp>
      <p:sp>
        <p:nvSpPr>
          <p:cNvPr id="1289225" name="Rectangle 12"/>
          <p:cNvSpPr>
            <a:spLocks noChangeArrowheads="1"/>
          </p:cNvSpPr>
          <p:nvPr/>
        </p:nvSpPr>
        <p:spPr bwMode="auto">
          <a:xfrm>
            <a:off x="152400" y="5638800"/>
            <a:ext cx="8794113" cy="10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3526">
              <a:buSzPct val="120000"/>
            </a:pPr>
            <a:r>
              <a:rPr lang="en-US" dirty="0">
                <a:solidFill>
                  <a:srgbClr val="7030A0"/>
                </a:solidFill>
              </a:rPr>
              <a:t>Cooperation among member countries promotes innovation </a:t>
            </a:r>
            <a:r>
              <a:rPr lang="en-US" dirty="0"/>
              <a:t>in adaptation to climate change including variability</a:t>
            </a:r>
          </a:p>
          <a:p>
            <a:pPr marL="301269" lvl="2" indent="-152254" defTabSz="913526">
              <a:buFontTx/>
              <a:buChar char="–"/>
            </a:pPr>
            <a:r>
              <a:rPr lang="en-US" sz="1600" dirty="0"/>
              <a:t>Transboundary learning, based on best practices identified by communities</a:t>
            </a:r>
          </a:p>
          <a:p>
            <a:pPr marL="301269" lvl="2" indent="-152254" defTabSz="913526">
              <a:buFontTx/>
              <a:buChar char="–"/>
            </a:pPr>
            <a:r>
              <a:rPr lang="en-US" sz="1600" dirty="0"/>
              <a:t>Lessons learned on CBA transmitted to </a:t>
            </a:r>
            <a:r>
              <a:rPr lang="en-US" sz="1600" dirty="0">
                <a:solidFill>
                  <a:srgbClr val="7030A0"/>
                </a:solidFill>
              </a:rPr>
              <a:t>global stakeholders</a:t>
            </a:r>
            <a:r>
              <a:rPr lang="en-US" sz="1600" dirty="0"/>
              <a:t>, including </a:t>
            </a:r>
            <a:r>
              <a:rPr lang="en-US" sz="1600" dirty="0">
                <a:solidFill>
                  <a:srgbClr val="7030A0"/>
                </a:solidFill>
              </a:rPr>
              <a:t>GEF-secretariat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222" grpId="0" animBg="1"/>
      <p:bldP spid="1289223" grpId="0"/>
      <p:bldP spid="1289224" grpId="0" animBg="1"/>
      <p:bldP spid="12892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1143000"/>
          </a:xfrm>
        </p:spPr>
        <p:txBody>
          <a:bodyPr/>
          <a:lstStyle/>
          <a:p>
            <a:pPr algn="ctr"/>
            <a:r>
              <a:rPr lang="en-US" sz="4000" b="1" dirty="0"/>
              <a:t>Community accepting </a:t>
            </a:r>
            <a:r>
              <a:rPr lang="en-US" sz="4000" b="1" dirty="0" smtClean="0"/>
              <a:t>funds </a:t>
            </a:r>
            <a:r>
              <a:rPr lang="en-US" sz="4000" b="1" dirty="0"/>
              <a:t>disbursement </a:t>
            </a:r>
            <a:r>
              <a:rPr lang="en-US" sz="4000" b="1" dirty="0" smtClean="0"/>
              <a:t>for a </a:t>
            </a:r>
            <a:r>
              <a:rPr lang="en-US" sz="4000" b="1" dirty="0"/>
              <a:t>CBA </a:t>
            </a:r>
            <a:r>
              <a:rPr lang="en-US" sz="4000" b="1" dirty="0" smtClean="0"/>
              <a:t>project</a:t>
            </a:r>
            <a:endParaRPr lang="en-US" sz="4000" b="1" dirty="0"/>
          </a:p>
        </p:txBody>
      </p:sp>
      <p:sp>
        <p:nvSpPr>
          <p:cNvPr id="51211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4" name="Picture 4" descr="Project proponents receiving fir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296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55650"/>
          </a:xfrm>
        </p:spPr>
        <p:txBody>
          <a:bodyPr/>
          <a:lstStyle/>
          <a:p>
            <a:pPr algn="ctr" eaLnBrk="1" hangingPunct="1"/>
            <a:r>
              <a:rPr lang="en-US" sz="4000" b="1" dirty="0" smtClean="0"/>
              <a:t>CLIMATE CHANGE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609600" indent="-609600" eaLnBrk="1" hangingPunct="1">
              <a:spcBef>
                <a:spcPct val="0"/>
              </a:spcBef>
              <a:buSzTx/>
              <a:buFontTx/>
              <a:buNone/>
            </a:pPr>
            <a:r>
              <a:rPr lang="en-US" sz="3100" u="sng" dirty="0" smtClean="0">
                <a:latin typeface="Arial Narrow" pitchFamily="34" charset="0"/>
              </a:rPr>
              <a:t>Theory</a:t>
            </a:r>
            <a:r>
              <a:rPr lang="en-US" sz="3100" dirty="0" smtClean="0">
                <a:latin typeface="Arial Narrow" pitchFamily="34" charset="0"/>
              </a:rPr>
              <a:t>:</a:t>
            </a:r>
          </a:p>
          <a:p>
            <a:pPr marL="609600" indent="-609600" eaLnBrk="1" hangingPunct="1">
              <a:spcBef>
                <a:spcPct val="0"/>
              </a:spcBef>
              <a:buSzTx/>
              <a:buFontTx/>
              <a:buChar char="•"/>
            </a:pPr>
            <a:r>
              <a:rPr lang="en-US" sz="3100" dirty="0" smtClean="0">
                <a:latin typeface="Arial Narrow" pitchFamily="34" charset="0"/>
              </a:rPr>
              <a:t>Increased Human Population lead to increase fossil fuel use.</a:t>
            </a:r>
          </a:p>
          <a:p>
            <a:pPr marL="609600" indent="-609600" eaLnBrk="1" hangingPunct="1">
              <a:spcBef>
                <a:spcPct val="0"/>
              </a:spcBef>
              <a:buSzTx/>
              <a:buFontTx/>
              <a:buChar char="•"/>
            </a:pPr>
            <a:r>
              <a:rPr lang="en-US" sz="3100" dirty="0" smtClean="0">
                <a:latin typeface="Arial Narrow" pitchFamily="34" charset="0"/>
              </a:rPr>
              <a:t>Fossil Fuel use releases pollutants.</a:t>
            </a:r>
          </a:p>
          <a:p>
            <a:pPr marL="990600" lvl="1" indent="-533400" eaLnBrk="1" hangingPunct="1">
              <a:spcBef>
                <a:spcPct val="0"/>
              </a:spcBef>
              <a:buSzTx/>
              <a:buFontTx/>
              <a:buChar char="•"/>
            </a:pPr>
            <a:r>
              <a:rPr lang="en-US" sz="3100" dirty="0" smtClean="0">
                <a:solidFill>
                  <a:srgbClr val="FF0000"/>
                </a:solidFill>
                <a:latin typeface="Arial Narrow" pitchFamily="34" charset="0"/>
              </a:rPr>
              <a:t>But, does this increase in Greenhouse gases initiate climate change?</a:t>
            </a:r>
          </a:p>
          <a:p>
            <a:pPr marL="609600" indent="-609600" eaLnBrk="1" hangingPunct="1">
              <a:spcBef>
                <a:spcPct val="0"/>
              </a:spcBef>
              <a:buSzTx/>
              <a:buFontTx/>
              <a:buChar char="•"/>
            </a:pPr>
            <a:r>
              <a:rPr lang="en-US" sz="3100" dirty="0" smtClean="0">
                <a:latin typeface="Arial Narrow" pitchFamily="34" charset="0"/>
              </a:rPr>
              <a:t>Some of these pollutants are Greenhouse Gases.</a:t>
            </a:r>
          </a:p>
          <a:p>
            <a:pPr marL="990600" lvl="1" indent="-533400" eaLnBrk="1" hangingPunct="1">
              <a:spcBef>
                <a:spcPct val="0"/>
              </a:spcBef>
              <a:buSzTx/>
              <a:buFontTx/>
              <a:buChar char="•"/>
            </a:pPr>
            <a:r>
              <a:rPr lang="en-US" sz="3100" dirty="0" smtClean="0">
                <a:solidFill>
                  <a:srgbClr val="FF0000"/>
                </a:solidFill>
                <a:latin typeface="Arial Narrow" pitchFamily="34" charset="0"/>
              </a:rPr>
              <a:t>These gases “trap” long wave radiation in the Earth’s Atmosphere.</a:t>
            </a:r>
          </a:p>
          <a:p>
            <a:pPr marL="609600" indent="-609600" eaLnBrk="1" hangingPunct="1">
              <a:spcBef>
                <a:spcPct val="0"/>
              </a:spcBef>
              <a:buSzTx/>
              <a:buFontTx/>
              <a:buChar char="•"/>
            </a:pPr>
            <a:r>
              <a:rPr lang="en-US" sz="3100" dirty="0" smtClean="0">
                <a:latin typeface="Arial Narrow" pitchFamily="34" charset="0"/>
              </a:rPr>
              <a:t>Trapping long wave radiation (heat), results in the overall warming of the Earth’s Atmosphere</a:t>
            </a:r>
          </a:p>
        </p:txBody>
      </p:sp>
      <p:sp>
        <p:nvSpPr>
          <p:cNvPr id="681989" name="Rectangle 5"/>
          <p:cNvSpPr>
            <a:spLocks noChangeArrowheads="1"/>
          </p:cNvSpPr>
          <p:nvPr/>
        </p:nvSpPr>
        <p:spPr bwMode="auto">
          <a:xfrm>
            <a:off x="0" y="6248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80000"/>
              <a:buFont typeface="Wingdings" pitchFamily="2" charset="2"/>
              <a:buNone/>
            </a:pPr>
            <a:r>
              <a:rPr lang="en-US" sz="2800" dirty="0">
                <a:latin typeface="Arial Narrow" pitchFamily="34" charset="0"/>
              </a:rPr>
              <a:t>But, does this increase in Greenhouse gases initiate climate change?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8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8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8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8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8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8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7" grpId="0" build="p"/>
      <p:bldP spid="6819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7"/>
          <p:cNvSpPr>
            <a:spLocks noChangeArrowheads="1"/>
          </p:cNvSpPr>
          <p:nvPr/>
        </p:nvSpPr>
        <p:spPr bwMode="auto">
          <a:xfrm>
            <a:off x="3886200" y="3124200"/>
            <a:ext cx="3313112" cy="9302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endParaRPr lang="en-US" dirty="0"/>
          </a:p>
        </p:txBody>
      </p:sp>
      <p:sp>
        <p:nvSpPr>
          <p:cNvPr id="11268" name="Rectangle 47"/>
          <p:cNvSpPr>
            <a:spLocks noChangeArrowheads="1"/>
          </p:cNvSpPr>
          <p:nvPr/>
        </p:nvSpPr>
        <p:spPr bwMode="auto">
          <a:xfrm>
            <a:off x="0" y="1295400"/>
            <a:ext cx="3719513" cy="504825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 lIns="93296" tIns="46648" rIns="93296" bIns="46648" anchor="ctr"/>
          <a:lstStyle/>
          <a:p>
            <a:pPr algn="ctr"/>
            <a:endParaRPr lang="en-US" dirty="0"/>
          </a:p>
        </p:txBody>
      </p:sp>
      <p:sp>
        <p:nvSpPr>
          <p:cNvPr id="11269" name="Text Box 21"/>
          <p:cNvSpPr txBox="1">
            <a:spLocks noChangeArrowheads="1"/>
          </p:cNvSpPr>
          <p:nvPr/>
        </p:nvSpPr>
        <p:spPr bwMode="auto">
          <a:xfrm>
            <a:off x="0" y="1371600"/>
            <a:ext cx="3757613" cy="34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3296" tIns="46648" rIns="93296" bIns="4664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</a:rPr>
              <a:t>Fast Facts on UNDP-CBA </a:t>
            </a:r>
            <a:r>
              <a:rPr lang="en-US" sz="2000" b="1" dirty="0" smtClean="0">
                <a:latin typeface="Calibri" pitchFamily="34" charset="0"/>
              </a:rPr>
              <a:t>Programme</a:t>
            </a:r>
            <a:endParaRPr lang="en-US" sz="2000" b="1" dirty="0">
              <a:latin typeface="Calibri" pitchFamily="34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b="1" dirty="0" smtClean="0">
                <a:latin typeface="Calibri" pitchFamily="34" charset="0"/>
              </a:rPr>
              <a:t>Implementation of over 200 projects </a:t>
            </a:r>
            <a:r>
              <a:rPr lang="en-US" dirty="0" smtClean="0">
                <a:latin typeface="Calibri" pitchFamily="34" charset="0"/>
              </a:rPr>
              <a:t>in </a:t>
            </a:r>
            <a:r>
              <a:rPr lang="en-US" dirty="0" smtClean="0">
                <a:solidFill>
                  <a:srgbClr val="7030A0"/>
                </a:solidFill>
                <a:latin typeface="Calibri" pitchFamily="34" charset="0"/>
              </a:rPr>
              <a:t>42 countries </a:t>
            </a:r>
            <a:r>
              <a:rPr lang="en-US" dirty="0" smtClean="0">
                <a:latin typeface="Calibri" pitchFamily="34" charset="0"/>
              </a:rPr>
              <a:t>to date</a:t>
            </a:r>
            <a:endParaRPr lang="en-US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latin typeface="Calibri" pitchFamily="34" charset="0"/>
              </a:rPr>
              <a:t>Grants </a:t>
            </a:r>
            <a:r>
              <a:rPr lang="en-US" dirty="0">
                <a:latin typeface="Calibri" pitchFamily="34" charset="0"/>
              </a:rPr>
              <a:t>provided up to </a:t>
            </a:r>
            <a:r>
              <a:rPr lang="en-US" dirty="0">
                <a:solidFill>
                  <a:srgbClr val="7030A0"/>
                </a:solidFill>
                <a:latin typeface="Calibri" pitchFamily="34" charset="0"/>
              </a:rPr>
              <a:t>$</a:t>
            </a:r>
            <a:r>
              <a:rPr lang="en-US" dirty="0" smtClean="0">
                <a:solidFill>
                  <a:srgbClr val="7030A0"/>
                </a:solidFill>
                <a:latin typeface="Calibri" pitchFamily="34" charset="0"/>
              </a:rPr>
              <a:t>50K </a:t>
            </a:r>
            <a:r>
              <a:rPr lang="en-US" dirty="0" smtClean="0">
                <a:latin typeface="Calibri" pitchFamily="34" charset="0"/>
              </a:rPr>
              <a:t>per project. </a:t>
            </a:r>
            <a:endParaRPr lang="en-US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Leveraging existing </a:t>
            </a:r>
            <a:r>
              <a:rPr lang="en-US" dirty="0">
                <a:solidFill>
                  <a:srgbClr val="7030A0"/>
                </a:solidFill>
                <a:latin typeface="Calibri" pitchFamily="34" charset="0"/>
              </a:rPr>
              <a:t>delivery mechanisms</a:t>
            </a:r>
            <a:r>
              <a:rPr lang="en-US" dirty="0">
                <a:latin typeface="Calibri" pitchFamily="34" charset="0"/>
              </a:rPr>
              <a:t> at the local scale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Preparations underway to </a:t>
            </a:r>
            <a:r>
              <a:rPr lang="en-US" dirty="0">
                <a:solidFill>
                  <a:srgbClr val="7030A0"/>
                </a:solidFill>
                <a:latin typeface="Calibri" pitchFamily="34" charset="0"/>
              </a:rPr>
              <a:t>scale up </a:t>
            </a:r>
            <a:r>
              <a:rPr lang="en-US" dirty="0" smtClean="0">
                <a:solidFill>
                  <a:srgbClr val="7030A0"/>
                </a:solidFill>
                <a:latin typeface="Calibri" pitchFamily="34" charset="0"/>
              </a:rPr>
              <a:t>support</a:t>
            </a:r>
            <a:r>
              <a:rPr lang="en-US" dirty="0" smtClean="0">
                <a:latin typeface="Calibri" pitchFamily="34" charset="0"/>
              </a:rPr>
              <a:t> through Partnerships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988425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 smtClean="0">
                <a:latin typeface="Myriad Pro" pitchFamily="34" charset="0"/>
              </a:rPr>
              <a:t>Community-Based Adaptation in Practice</a:t>
            </a:r>
          </a:p>
        </p:txBody>
      </p:sp>
      <p:pic>
        <p:nvPicPr>
          <p:cNvPr id="11271" name="Picture 9" descr="K:\EEG\GEF\CDAC (BL)\PROJECTS\Adaptation(PK)\GLOBAL\GLOLBAL_CBA\CBA_Country_Programmes\Niger\Photos\AGIR\AGIR5_files\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95400"/>
            <a:ext cx="180816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1" descr="K:\EEG\GEF\CDAC (BL)\PROJECTS\Adaptation(PK)\GLOBAL\GLOLBAL_CBA\CBA_Country_Programmes\Samoa\Images\SA_CBA_DSCN1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114800"/>
            <a:ext cx="1843088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21"/>
          <p:cNvSpPr txBox="1">
            <a:spLocks noChangeArrowheads="1"/>
          </p:cNvSpPr>
          <p:nvPr/>
        </p:nvSpPr>
        <p:spPr bwMode="auto">
          <a:xfrm>
            <a:off x="3962400" y="3200400"/>
            <a:ext cx="3273425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Bolivia:  </a:t>
            </a:r>
            <a:br>
              <a:rPr lang="en-US" b="1" dirty="0">
                <a:latin typeface="Calibri" pitchFamily="34" charset="0"/>
              </a:rPr>
            </a:br>
            <a:r>
              <a:rPr lang="en-US" i="1" dirty="0">
                <a:latin typeface="Calibri" pitchFamily="34" charset="0"/>
              </a:rPr>
              <a:t>Climate-resilient watershed management</a:t>
            </a:r>
            <a:endParaRPr lang="en-US" sz="1200" i="1" dirty="0">
              <a:latin typeface="Calibri" pitchFamily="34" charset="0"/>
            </a:endParaRPr>
          </a:p>
        </p:txBody>
      </p:sp>
      <p:sp>
        <p:nvSpPr>
          <p:cNvPr id="11274" name="Text Box 21"/>
          <p:cNvSpPr txBox="1">
            <a:spLocks noChangeArrowheads="1"/>
          </p:cNvSpPr>
          <p:nvPr/>
        </p:nvSpPr>
        <p:spPr bwMode="auto">
          <a:xfrm>
            <a:off x="5562600" y="4267200"/>
            <a:ext cx="3438525" cy="1203325"/>
          </a:xfrm>
          <a:prstGeom prst="rect">
            <a:avLst/>
          </a:prstGeom>
          <a:solidFill>
            <a:srgbClr val="0070C0">
              <a:alpha val="72940"/>
            </a:srgbClr>
          </a:solidFill>
          <a:ln w="9525">
            <a:noFill/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Samoa:</a:t>
            </a:r>
            <a:br>
              <a:rPr lang="en-US" b="1" dirty="0">
                <a:latin typeface="Calibri" pitchFamily="34" charset="0"/>
              </a:rPr>
            </a:br>
            <a:r>
              <a:rPr lang="en-US" i="1" dirty="0">
                <a:latin typeface="Calibri" pitchFamily="34" charset="0"/>
              </a:rPr>
              <a:t>Addressing climate-driven coastal hazards (erosion and stronger storms)</a:t>
            </a:r>
            <a:endParaRPr lang="en-US" sz="1200" i="1" dirty="0">
              <a:latin typeface="Calibri" pitchFamily="34" charset="0"/>
            </a:endParaRPr>
          </a:p>
        </p:txBody>
      </p:sp>
      <p:sp>
        <p:nvSpPr>
          <p:cNvPr id="11275" name="Text Box 21"/>
          <p:cNvSpPr txBox="1">
            <a:spLocks noChangeArrowheads="1"/>
          </p:cNvSpPr>
          <p:nvPr/>
        </p:nvSpPr>
        <p:spPr bwMode="auto">
          <a:xfrm>
            <a:off x="5791200" y="1371600"/>
            <a:ext cx="3205163" cy="1201738"/>
          </a:xfrm>
          <a:prstGeom prst="rect">
            <a:avLst/>
          </a:prstGeom>
          <a:solidFill>
            <a:srgbClr val="CF641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Niger:</a:t>
            </a:r>
            <a:br>
              <a:rPr lang="en-US" b="1" dirty="0">
                <a:latin typeface="Calibri" pitchFamily="34" charset="0"/>
              </a:rPr>
            </a:br>
            <a:r>
              <a:rPr lang="en-US" i="1" dirty="0">
                <a:latin typeface="Calibri" pitchFamily="34" charset="0"/>
              </a:rPr>
              <a:t>Protecting resources and optimizing resource cooperation in response to climate change</a:t>
            </a:r>
            <a:endParaRPr lang="en-US" sz="1200" i="1" dirty="0">
              <a:latin typeface="Calibri" pitchFamily="34" charset="0"/>
            </a:endParaRPr>
          </a:p>
        </p:txBody>
      </p:sp>
      <p:pic>
        <p:nvPicPr>
          <p:cNvPr id="1127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029200"/>
            <a:ext cx="1960563" cy="68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6009464"/>
            <a:ext cx="990600" cy="2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6019800"/>
            <a:ext cx="50514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5943600"/>
            <a:ext cx="38893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5675" y="2819400"/>
            <a:ext cx="18383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0900" y="5486400"/>
            <a:ext cx="19431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Text Box 21"/>
          <p:cNvSpPr txBox="1">
            <a:spLocks noChangeArrowheads="1"/>
          </p:cNvSpPr>
          <p:nvPr/>
        </p:nvSpPr>
        <p:spPr bwMode="auto">
          <a:xfrm>
            <a:off x="3733800" y="5486400"/>
            <a:ext cx="3440112" cy="1109662"/>
          </a:xfrm>
          <a:prstGeom prst="rect">
            <a:avLst/>
          </a:prstGeom>
          <a:solidFill>
            <a:srgbClr val="C00000">
              <a:alpha val="52940"/>
            </a:srgbClr>
          </a:solidFill>
          <a:ln w="9525">
            <a:noFill/>
            <a:miter lim="800000"/>
            <a:headEnd/>
            <a:tailEnd/>
          </a:ln>
        </p:spPr>
        <p:txBody>
          <a:bodyPr lIns="93296" tIns="46648" rIns="93296" bIns="4664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Kazakhstan: </a:t>
            </a:r>
            <a:r>
              <a:rPr lang="en-US" i="1" dirty="0">
                <a:latin typeface="Calibri" pitchFamily="34" charset="0"/>
              </a:rPr>
              <a:t>Piloting winter irrigation to replace declining snowfall</a:t>
            </a:r>
            <a:r>
              <a:rPr lang="en-US" b="1" dirty="0">
                <a:latin typeface="Calibri" pitchFamily="34" charset="0"/>
              </a:rPr>
              <a:t> </a:t>
            </a:r>
            <a:br>
              <a:rPr lang="en-US" b="1" dirty="0">
                <a:latin typeface="Calibri" pitchFamily="34" charset="0"/>
              </a:rPr>
            </a:br>
            <a:endParaRPr lang="en-US" sz="1200" i="1" dirty="0">
              <a:latin typeface="Calibri" pitchFamily="34" charset="0"/>
            </a:endParaRPr>
          </a:p>
        </p:txBody>
      </p:sp>
      <p:pic>
        <p:nvPicPr>
          <p:cNvPr id="11283" name="Picture 7"/>
          <p:cNvPicPr>
            <a:picLocks noChangeAspect="1" noChangeArrowheads="1"/>
          </p:cNvPicPr>
          <p:nvPr/>
        </p:nvPicPr>
        <p:blipFill>
          <a:blip r:embed="rId11" cstate="print"/>
          <a:srcRect r="88132"/>
          <a:stretch>
            <a:fillRect/>
          </a:stretch>
        </p:blipFill>
        <p:spPr bwMode="auto">
          <a:xfrm>
            <a:off x="2895600" y="5943600"/>
            <a:ext cx="48101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15" descr="new gef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5943600"/>
            <a:ext cx="381000" cy="4095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0" y="6477000"/>
            <a:ext cx="9144000" cy="4572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33600" y="5943600"/>
            <a:ext cx="392126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Rectangle 9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 algn="ctr"/>
            <a:r>
              <a:rPr lang="en-US" sz="3200" b="1" dirty="0"/>
              <a:t>Community Members involved in construction of the green house</a:t>
            </a:r>
          </a:p>
        </p:txBody>
      </p:sp>
      <p:sp>
        <p:nvSpPr>
          <p:cNvPr id="19466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10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b="1" dirty="0"/>
              <a:t>Activities under the project</a:t>
            </a:r>
          </a:p>
        </p:txBody>
      </p:sp>
      <p:pic>
        <p:nvPicPr>
          <p:cNvPr id="21512" name="Picture 8" descr="green house under construction in Woodfor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8838" y="1600200"/>
            <a:ext cx="3225800" cy="2185988"/>
          </a:xfrm>
        </p:spPr>
      </p:pic>
      <p:pic>
        <p:nvPicPr>
          <p:cNvPr id="21513" name="Picture 9" descr="Image0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57775" y="1600200"/>
            <a:ext cx="3225800" cy="2185988"/>
          </a:xfrm>
        </p:spPr>
      </p:pic>
      <p:pic>
        <p:nvPicPr>
          <p:cNvPr id="21517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42963" y="4010025"/>
            <a:ext cx="3311525" cy="2046288"/>
          </a:xfrm>
          <a:ln/>
        </p:spPr>
      </p:pic>
      <p:pic>
        <p:nvPicPr>
          <p:cNvPr id="21518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86350" y="3938588"/>
            <a:ext cx="3227388" cy="21875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6" name="Picture 4" descr="April 2010 Chana Gow farm 5 palnting cit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038600" cy="4495800"/>
          </a:xfrm>
          <a:prstGeom prst="rect">
            <a:avLst/>
          </a:prstGeom>
          <a:noFill/>
        </p:spPr>
      </p:pic>
      <p:pic>
        <p:nvPicPr>
          <p:cNvPr id="59400" name="Picture 8" descr="April 2010 Clearing sites and building compose heap Gregory Jones Farm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76400"/>
            <a:ext cx="4038600" cy="4419600"/>
          </a:xfrm>
          <a:noFill/>
          <a:ln/>
        </p:spPr>
      </p:pic>
      <p:sp>
        <p:nvSpPr>
          <p:cNvPr id="59401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/>
          <a:lstStyle/>
          <a:p>
            <a:pPr algn="ctr"/>
            <a:r>
              <a:rPr lang="en-US" sz="3200" b="1" dirty="0"/>
              <a:t>Community members working on farms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ADAPTATION : </a:t>
            </a:r>
            <a:r>
              <a:rPr lang="en-US" sz="2600" b="1" dirty="0" smtClean="0">
                <a:solidFill>
                  <a:srgbClr val="FF0000"/>
                </a:solidFill>
              </a:rPr>
              <a:t>What do we want to measure ?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600" dirty="0" smtClean="0"/>
              <a:t>	We want to make sure our </a:t>
            </a:r>
            <a:r>
              <a:rPr lang="en-US" sz="2600" dirty="0" smtClean="0">
                <a:solidFill>
                  <a:srgbClr val="7030A0"/>
                </a:solidFill>
              </a:rPr>
              <a:t>objectives are achieved </a:t>
            </a:r>
            <a:r>
              <a:rPr lang="en-US" sz="2600" dirty="0" smtClean="0"/>
              <a:t>: improving the adaptive capacity / reducing the vulnerability of the communities and the ecosystems on which they rely.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What can we measure ?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600" b="1" dirty="0" smtClean="0"/>
              <a:t>Coverage</a:t>
            </a:r>
            <a:r>
              <a:rPr lang="en-US" sz="2600" dirty="0" smtClean="0"/>
              <a:t> : extent to which the project reaches vulnerable stakeholders (individuals, households, businesses, government agencies, policymakers…)  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600" b="1" dirty="0" smtClean="0"/>
              <a:t>Impact</a:t>
            </a:r>
            <a:r>
              <a:rPr lang="en-US" sz="2600" dirty="0" smtClean="0"/>
              <a:t> : extent to which the project reduces the vulnerability, through policymaking, capacity building…)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600" b="1" dirty="0" smtClean="0"/>
              <a:t>Sustainability</a:t>
            </a:r>
            <a:r>
              <a:rPr lang="en-US" sz="2600" dirty="0" smtClean="0"/>
              <a:t> : ability of stakeholders to continue the adaptation process beyond project lifetime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600" b="1" dirty="0" smtClean="0"/>
              <a:t>Replicability</a:t>
            </a:r>
            <a:r>
              <a:rPr lang="en-US" sz="2600" dirty="0" smtClean="0"/>
              <a:t> : extent to which projects generate and disseminate results and lessons of value for replication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6200"/>
            <a:ext cx="85344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UNDP M&amp;E Adaptation framework</a:t>
            </a:r>
            <a:endParaRPr lang="en-US" b="1" dirty="0"/>
          </a:p>
        </p:txBody>
      </p:sp>
      <p:sp>
        <p:nvSpPr>
          <p:cNvPr id="13316" name="Espace réservé du contenu 1"/>
          <p:cNvSpPr txBox="1">
            <a:spLocks/>
          </p:cNvSpPr>
          <p:nvPr/>
        </p:nvSpPr>
        <p:spPr bwMode="auto">
          <a:xfrm>
            <a:off x="381000" y="14478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en-CA" sz="2700" dirty="0">
              <a:latin typeface="Lucida Sans Unicode" pitchFamily="34" charset="0"/>
              <a:cs typeface="Tahoma" pitchFamily="34" charset="0"/>
            </a:endParaRPr>
          </a:p>
        </p:txBody>
      </p:sp>
      <p:sp>
        <p:nvSpPr>
          <p:cNvPr id="13317" name="Espace réservé du contenu 1"/>
          <p:cNvSpPr txBox="1">
            <a:spLocks/>
          </p:cNvSpPr>
          <p:nvPr/>
        </p:nvSpPr>
        <p:spPr bwMode="auto">
          <a:xfrm>
            <a:off x="533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</a:pPr>
            <a:endParaRPr lang="en-CA" sz="2700" dirty="0">
              <a:latin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UNDP M&amp;E Adaptation Measurements at Project Level for all Thematic Areas</a:t>
            </a:r>
            <a:endParaRPr lang="en-US" sz="3200" b="1" dirty="0"/>
          </a:p>
        </p:txBody>
      </p:sp>
      <p:sp>
        <p:nvSpPr>
          <p:cNvPr id="14339" name="Espace réservé du contenu 1"/>
          <p:cNvSpPr txBox="1">
            <a:spLocks/>
          </p:cNvSpPr>
          <p:nvPr/>
        </p:nvSpPr>
        <p:spPr bwMode="auto">
          <a:xfrm>
            <a:off x="381000" y="14478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en-CA" sz="2700" dirty="0">
              <a:latin typeface="Lucida Sans Unicode" pitchFamily="34" charset="0"/>
              <a:cs typeface="Tahoma" pitchFamily="34" charset="0"/>
            </a:endParaRPr>
          </a:p>
        </p:txBody>
      </p:sp>
      <p:sp>
        <p:nvSpPr>
          <p:cNvPr id="14340" name="Espace réservé du contenu 1"/>
          <p:cNvSpPr txBox="1">
            <a:spLocks/>
          </p:cNvSpPr>
          <p:nvPr/>
        </p:nvSpPr>
        <p:spPr bwMode="auto">
          <a:xfrm>
            <a:off x="533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</a:pPr>
            <a:endParaRPr lang="en-CA" sz="2700" dirty="0">
              <a:latin typeface="Lucida Sans Unicode" pitchFamily="34" charset="0"/>
              <a:cs typeface="Tahoma" pitchFamily="34" charset="0"/>
            </a:endParaRPr>
          </a:p>
        </p:txBody>
      </p:sp>
      <p:sp>
        <p:nvSpPr>
          <p:cNvPr id="14341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Coverage</a:t>
            </a:r>
          </a:p>
          <a:p>
            <a:r>
              <a:rPr lang="en-US" sz="1600" dirty="0" smtClean="0"/>
              <a:t>i. Number of households, businesses engaged in vulnerability reduction or adaptive capacity development activities, as a proportion of households in the community or region targeted by the project.</a:t>
            </a:r>
          </a:p>
          <a:p>
            <a:r>
              <a:rPr lang="en-US" sz="1600" dirty="0" smtClean="0"/>
              <a:t>ii. Number of policies introduced or adjusted to incorporate climate change risks.</a:t>
            </a:r>
          </a:p>
          <a:p>
            <a:r>
              <a:rPr lang="en-US" sz="1600" dirty="0" smtClean="0"/>
              <a:t>iii. Number of investment decisions revised or made to incorporate climate change risks.</a:t>
            </a:r>
          </a:p>
          <a:p>
            <a:r>
              <a:rPr lang="en-US" sz="1600" dirty="0" smtClean="0"/>
              <a:t>iv. Number of stakeholders (individuals, households, communities, etc.) served by new or expanded climate information management systems (e.g. early warning systems, forecasting, etc.).</a:t>
            </a:r>
          </a:p>
          <a:p>
            <a:pPr>
              <a:buFont typeface="Wingdings 3" pitchFamily="18" charset="2"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Impact</a:t>
            </a:r>
          </a:p>
          <a:p>
            <a:r>
              <a:rPr lang="en-US" sz="1600" dirty="0" smtClean="0"/>
              <a:t>i. Percent change in stakeholders’ behaviours utilizing adjusted practices or resources for managing climate change risks, assessed via QBS.</a:t>
            </a:r>
          </a:p>
          <a:p>
            <a:r>
              <a:rPr lang="en-US" sz="1600" dirty="0" smtClean="0"/>
              <a:t>ii. Percent improvement in stakeholders’ capacities to manage climate change (e.g. communicate climate change risks, disseminate information, or make decisions based on high quality information), as relevant, assessed via QBS.</a:t>
            </a:r>
          </a:p>
          <a:p>
            <a:r>
              <a:rPr lang="en-US" sz="1600" dirty="0" smtClean="0"/>
              <a:t>iii. Percent reduction in perceived vulnerability:</a:t>
            </a:r>
          </a:p>
          <a:p>
            <a:r>
              <a:rPr lang="en-US" sz="1600" dirty="0" smtClean="0"/>
              <a:t>a. Percent improvement in stakeholder perceptions of vulnerability to a recurrence of primary climate change-related threat(s), assessed via QBS.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Sustainability</a:t>
            </a:r>
          </a:p>
          <a:p>
            <a:r>
              <a:rPr lang="en-US" sz="2000" dirty="0" smtClean="0"/>
              <a:t>i. Number of beneficiaries of project receiving training in implementation of specific adaptation measures or decision-support tools.</a:t>
            </a:r>
          </a:p>
          <a:p>
            <a:r>
              <a:rPr lang="en-US" sz="2000" dirty="0" smtClean="0"/>
              <a:t>ii. Local (or spatially appropriate) availability of skills and resources necessary to continue adaptation after conclusion of project, assessed via QBS.</a:t>
            </a:r>
          </a:p>
          <a:p>
            <a:r>
              <a:rPr lang="en-US" sz="2000" dirty="0" smtClean="0"/>
              <a:t>iii. Support for project activities among participating communities as assessed by QBS.</a:t>
            </a:r>
          </a:p>
          <a:p>
            <a:r>
              <a:rPr lang="en-US" sz="2000" dirty="0" smtClean="0"/>
              <a:t>iv. Number of outside programmes, policies or projects incorporating project results into their processes.</a:t>
            </a:r>
          </a:p>
          <a:p>
            <a:pPr>
              <a:buFont typeface="Wingdings 3" pitchFamily="18" charset="2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Replicability</a:t>
            </a:r>
          </a:p>
          <a:p>
            <a:r>
              <a:rPr lang="en-US" sz="2000" dirty="0" smtClean="0"/>
              <a:t>i. Number of “lessons learned” from the project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/>
              <a:t>UNDP  M+E Adaptation Measurements for all TA -ctd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646764" cy="198692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sz="2000" dirty="0"/>
              <a:t>In Namibia a component of the CBA pilot programme is implemented </a:t>
            </a:r>
            <a:r>
              <a:rPr lang="en-GB" sz="2000" dirty="0" smtClean="0"/>
              <a:t>by </a:t>
            </a:r>
            <a:r>
              <a:rPr lang="en-GB" sz="2000" dirty="0"/>
              <a:t>local NGO </a:t>
            </a:r>
            <a:r>
              <a:rPr lang="en-GB" sz="2000" dirty="0" smtClean="0"/>
              <a:t>in </a:t>
            </a:r>
            <a:r>
              <a:rPr lang="en-GB" sz="2000" dirty="0"/>
              <a:t>collaboration with </a:t>
            </a:r>
            <a:r>
              <a:rPr lang="en-GB" sz="2000" dirty="0" smtClean="0"/>
              <a:t>communities and schools. One </a:t>
            </a:r>
            <a:r>
              <a:rPr lang="en-GB" sz="2000" dirty="0"/>
              <a:t>combined </a:t>
            </a:r>
            <a:r>
              <a:rPr lang="en-GB" sz="2000" dirty="0">
                <a:solidFill>
                  <a:srgbClr val="7030A0"/>
                </a:solidFill>
              </a:rPr>
              <a:t>primary</a:t>
            </a:r>
            <a:r>
              <a:rPr lang="en-GB" sz="2000" dirty="0"/>
              <a:t> and secondary school and one </a:t>
            </a:r>
            <a:r>
              <a:rPr lang="en-GB" sz="2000" dirty="0">
                <a:solidFill>
                  <a:srgbClr val="7030A0"/>
                </a:solidFill>
              </a:rPr>
              <a:t>centre for orphans</a:t>
            </a:r>
            <a:r>
              <a:rPr lang="en-GB" sz="2000" dirty="0"/>
              <a:t> and vulnerable children in five northern regions battling with climate </a:t>
            </a:r>
            <a:r>
              <a:rPr lang="en-GB" sz="2000" dirty="0" smtClean="0"/>
              <a:t>impacts illustrates the involvement of project in </a:t>
            </a:r>
            <a:r>
              <a:rPr lang="en-GB" sz="2000" u="sng" dirty="0" smtClean="0">
                <a:solidFill>
                  <a:srgbClr val="7030A0"/>
                </a:solidFill>
              </a:rPr>
              <a:t>schools and in education sector.</a:t>
            </a:r>
            <a:endParaRPr lang="en-US" sz="2000" u="sng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501361"/>
            <a:ext cx="8763000" cy="33566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3296" tIns="46648" rIns="93296" bIns="46648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Key </a:t>
            </a:r>
            <a:r>
              <a:rPr lang="en-US" b="1" i="1" dirty="0" smtClean="0">
                <a:solidFill>
                  <a:schemeClr val="bg1"/>
                </a:solidFill>
              </a:rPr>
              <a:t>Lessons and successes on </a:t>
            </a:r>
            <a:r>
              <a:rPr lang="en-GB" i="1" u="sng" dirty="0" smtClean="0">
                <a:solidFill>
                  <a:schemeClr val="bg1"/>
                </a:solidFill>
              </a:rPr>
              <a:t>Climate </a:t>
            </a:r>
            <a:r>
              <a:rPr lang="en-GB" i="1" u="sng" dirty="0">
                <a:solidFill>
                  <a:schemeClr val="bg1"/>
                </a:solidFill>
              </a:rPr>
              <a:t>change adaptation and </a:t>
            </a:r>
            <a:r>
              <a:rPr lang="en-GB" i="1" u="sng" dirty="0" smtClean="0">
                <a:solidFill>
                  <a:schemeClr val="bg1"/>
                </a:solidFill>
              </a:rPr>
              <a:t>its replication in Namibian schools in the northern region.</a:t>
            </a:r>
            <a:endParaRPr lang="en-US" i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The project worked with </a:t>
            </a:r>
            <a:r>
              <a:rPr lang="en-GB" sz="1600" dirty="0">
                <a:solidFill>
                  <a:schemeClr val="bg1"/>
                </a:solidFill>
              </a:rPr>
              <a:t>87 pupils in </a:t>
            </a:r>
            <a:r>
              <a:rPr lang="en-GB" sz="1600" dirty="0">
                <a:solidFill>
                  <a:srgbClr val="00B0F0"/>
                </a:solidFill>
              </a:rPr>
              <a:t>grades 9 and 10 at the Onamulunga Combined School </a:t>
            </a:r>
            <a:r>
              <a:rPr lang="en-GB" sz="1600" dirty="0">
                <a:solidFill>
                  <a:schemeClr val="bg1"/>
                </a:solidFill>
              </a:rPr>
              <a:t>in northern Namibia</a:t>
            </a:r>
            <a:r>
              <a:rPr lang="en-GB" sz="16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The educational thrust included theoretical </a:t>
            </a:r>
            <a:r>
              <a:rPr lang="en-GB" sz="1600" dirty="0">
                <a:solidFill>
                  <a:schemeClr val="bg1"/>
                </a:solidFill>
              </a:rPr>
              <a:t>lessons </a:t>
            </a:r>
            <a:r>
              <a:rPr lang="en-GB" sz="1600" dirty="0" smtClean="0">
                <a:solidFill>
                  <a:schemeClr val="bg1"/>
                </a:solidFill>
              </a:rPr>
              <a:t>and </a:t>
            </a:r>
            <a:r>
              <a:rPr lang="en-GB" sz="1600" dirty="0">
                <a:solidFill>
                  <a:schemeClr val="bg1"/>
                </a:solidFill>
              </a:rPr>
              <a:t>practical application of </a:t>
            </a:r>
            <a:r>
              <a:rPr lang="en-GB" sz="1600" dirty="0" smtClean="0">
                <a:solidFill>
                  <a:schemeClr val="bg1"/>
                </a:solidFill>
              </a:rPr>
              <a:t>various </a:t>
            </a:r>
            <a:r>
              <a:rPr lang="en-GB" sz="1600" dirty="0" smtClean="0">
                <a:solidFill>
                  <a:srgbClr val="00B0F0"/>
                </a:solidFill>
              </a:rPr>
              <a:t>technologies and practices</a:t>
            </a:r>
          </a:p>
          <a:p>
            <a:pPr>
              <a:buFont typeface="Arial" pitchFamily="34" charset="0"/>
              <a:buChar char="•"/>
            </a:pPr>
            <a:r>
              <a:rPr lang="en-NZ" sz="1600" dirty="0" smtClean="0">
                <a:solidFill>
                  <a:schemeClr val="bg1"/>
                </a:solidFill>
              </a:rPr>
              <a:t>Various </a:t>
            </a:r>
            <a:r>
              <a:rPr lang="en-NZ" sz="1600" dirty="0">
                <a:solidFill>
                  <a:schemeClr val="bg1"/>
                </a:solidFill>
              </a:rPr>
              <a:t>sites at the school </a:t>
            </a:r>
            <a:r>
              <a:rPr lang="en-NZ" sz="1600" dirty="0" smtClean="0">
                <a:solidFill>
                  <a:schemeClr val="bg1"/>
                </a:solidFill>
              </a:rPr>
              <a:t>were </a:t>
            </a:r>
            <a:r>
              <a:rPr lang="en-NZ" sz="1600" dirty="0">
                <a:solidFill>
                  <a:schemeClr val="bg1"/>
                </a:solidFill>
              </a:rPr>
              <a:t>prepared for </a:t>
            </a:r>
            <a:r>
              <a:rPr lang="en-NZ" sz="1600" dirty="0" smtClean="0">
                <a:solidFill>
                  <a:srgbClr val="00B0F0"/>
                </a:solidFill>
              </a:rPr>
              <a:t>demonstrations on technologies </a:t>
            </a:r>
            <a:r>
              <a:rPr lang="en-NZ" sz="1600" dirty="0" smtClean="0">
                <a:solidFill>
                  <a:schemeClr val="bg1"/>
                </a:solidFill>
              </a:rPr>
              <a:t>and good practices</a:t>
            </a:r>
          </a:p>
          <a:p>
            <a:pPr>
              <a:buFont typeface="Arial" pitchFamily="34" charset="0"/>
              <a:buChar char="•"/>
            </a:pPr>
            <a:r>
              <a:rPr lang="en-NZ" sz="1600" dirty="0" smtClean="0">
                <a:solidFill>
                  <a:schemeClr val="bg1"/>
                </a:solidFill>
              </a:rPr>
              <a:t>The </a:t>
            </a:r>
            <a:r>
              <a:rPr lang="en-NZ" sz="1600" dirty="0">
                <a:solidFill>
                  <a:schemeClr val="bg1"/>
                </a:solidFill>
              </a:rPr>
              <a:t>pupils put the </a:t>
            </a:r>
            <a:r>
              <a:rPr lang="en-NZ" sz="1600" dirty="0">
                <a:solidFill>
                  <a:srgbClr val="00B0F0"/>
                </a:solidFill>
              </a:rPr>
              <a:t>theory they learn in the classroom into practice in the field</a:t>
            </a:r>
            <a:r>
              <a:rPr lang="en-NZ" sz="1600" dirty="0">
                <a:solidFill>
                  <a:schemeClr val="bg1"/>
                </a:solidFill>
              </a:rPr>
              <a:t>, growing </a:t>
            </a:r>
            <a:r>
              <a:rPr lang="en-GB" sz="1600" dirty="0">
                <a:solidFill>
                  <a:schemeClr val="bg1"/>
                </a:solidFill>
              </a:rPr>
              <a:t>maize, sunflowers, cow peas, spinach, carrots, onions and other vegetables. </a:t>
            </a:r>
            <a:endParaRPr lang="en-GB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NZ" sz="1600" dirty="0" smtClean="0">
                <a:solidFill>
                  <a:schemeClr val="bg1"/>
                </a:solidFill>
              </a:rPr>
              <a:t>The pupils were introduced </a:t>
            </a:r>
            <a:r>
              <a:rPr lang="en-NZ" sz="1600" dirty="0" smtClean="0">
                <a:solidFill>
                  <a:srgbClr val="00B0F0"/>
                </a:solidFill>
              </a:rPr>
              <a:t>to aquaculture in  </a:t>
            </a:r>
            <a:r>
              <a:rPr lang="en-NZ" sz="1600" dirty="0">
                <a:solidFill>
                  <a:srgbClr val="00B0F0"/>
                </a:solidFill>
              </a:rPr>
              <a:t>the school </a:t>
            </a:r>
            <a:r>
              <a:rPr lang="en-NZ" sz="1600" dirty="0" smtClean="0">
                <a:solidFill>
                  <a:schemeClr val="bg1"/>
                </a:solidFill>
              </a:rPr>
              <a:t>as part of co-curriculum. 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The school became an </a:t>
            </a:r>
            <a:r>
              <a:rPr lang="en-GB" sz="1600" dirty="0" smtClean="0">
                <a:solidFill>
                  <a:srgbClr val="00B0F0"/>
                </a:solidFill>
              </a:rPr>
              <a:t>adaptation </a:t>
            </a:r>
            <a:r>
              <a:rPr lang="en-GB" sz="1600" dirty="0">
                <a:solidFill>
                  <a:srgbClr val="00B0F0"/>
                </a:solidFill>
              </a:rPr>
              <a:t>learning centre </a:t>
            </a:r>
            <a:r>
              <a:rPr lang="en-GB" sz="1600" dirty="0">
                <a:solidFill>
                  <a:schemeClr val="bg1"/>
                </a:solidFill>
              </a:rPr>
              <a:t>for other schools in the </a:t>
            </a:r>
            <a:r>
              <a:rPr lang="en-GB" sz="1600" dirty="0" smtClean="0">
                <a:solidFill>
                  <a:schemeClr val="bg1"/>
                </a:solidFill>
              </a:rPr>
              <a:t>region.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ALL These activities are linked to lifestyles and attitudinal changes within communities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6 Learning how to thin vegetabl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33400"/>
            <a:ext cx="3124200" cy="28194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143000"/>
          </a:xfrm>
        </p:spPr>
        <p:txBody>
          <a:bodyPr/>
          <a:lstStyle/>
          <a:p>
            <a:pPr algn="ctr"/>
            <a:r>
              <a:rPr lang="en-US" b="1" dirty="0" smtClean="0"/>
              <a:t>CBA in Namibian Schools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6795" y="275357"/>
            <a:ext cx="8230410" cy="56284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Capacity Building Efforts on Communities</a:t>
            </a:r>
            <a:endParaRPr lang="en-US" sz="3200" b="1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6795" y="1295400"/>
            <a:ext cx="8230410" cy="52578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2400" b="1" dirty="0" smtClean="0"/>
              <a:t>Capacity building of pupils, grantees and communities are</a:t>
            </a:r>
            <a:r>
              <a:rPr lang="en-US" sz="2400" dirty="0" smtClean="0"/>
              <a:t> the key entry points that the CBA project uses to facilitate and encouraged education on adaptation. These can be summarized as below:</a:t>
            </a:r>
          </a:p>
          <a:p>
            <a:pPr>
              <a:buFontTx/>
              <a:buChar char="•"/>
            </a:pPr>
            <a:r>
              <a:rPr lang="en-US" sz="2000" b="1" i="1" u="sng" dirty="0" smtClean="0">
                <a:solidFill>
                  <a:srgbClr val="0000FF"/>
                </a:solidFill>
              </a:rPr>
              <a:t>Formal Education </a:t>
            </a:r>
            <a:r>
              <a:rPr lang="en-US" sz="2000" i="1" u="sng" dirty="0" smtClean="0"/>
              <a:t>such</a:t>
            </a:r>
            <a:r>
              <a:rPr lang="en-US" sz="2000" dirty="0" smtClean="0"/>
              <a:t> as: Environmental education includes CCA in schools curricula, capacity building workshops, inter-country exchanges, competitions in schools, contributions to newsletters, flyer, books, and print media.</a:t>
            </a:r>
          </a:p>
          <a:p>
            <a:pPr>
              <a:buFontTx/>
              <a:buChar char="•"/>
            </a:pPr>
            <a:r>
              <a:rPr lang="en-US" sz="2000" b="1" i="1" u="sng" dirty="0" smtClean="0">
                <a:solidFill>
                  <a:srgbClr val="0000FF"/>
                </a:solidFill>
              </a:rPr>
              <a:t>Informal Education through local institutions, observance of key international days, policy</a:t>
            </a:r>
            <a:r>
              <a:rPr lang="en-US" sz="2000" b="1" u="sng" dirty="0" smtClean="0">
                <a:solidFill>
                  <a:srgbClr val="0000FF"/>
                </a:solidFill>
              </a:rPr>
              <a:t> </a:t>
            </a:r>
            <a:r>
              <a:rPr lang="en-US" sz="2000" b="1" u="sng" dirty="0">
                <a:solidFill>
                  <a:srgbClr val="0000FF"/>
                </a:solidFill>
              </a:rPr>
              <a:t>and </a:t>
            </a:r>
            <a:r>
              <a:rPr lang="en-US" sz="2000" b="1" i="1" u="sng" dirty="0">
                <a:solidFill>
                  <a:srgbClr val="0000FF"/>
                </a:solidFill>
              </a:rPr>
              <a:t>capacity</a:t>
            </a:r>
            <a:r>
              <a:rPr lang="en-US" sz="2000" b="1" u="sng" dirty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building processes. This includes: training (VRA, innovative technologies), WED, applied evidence based learning, demonstration projects, preparations to important earth summits/COP’s and etc., </a:t>
            </a:r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Strengthened </a:t>
            </a:r>
            <a:r>
              <a:rPr lang="en-US" sz="2000" dirty="0" smtClean="0"/>
              <a:t>education through </a:t>
            </a:r>
            <a:r>
              <a:rPr lang="en-US" sz="2000" b="1" i="1" u="sng" dirty="0" smtClean="0">
                <a:solidFill>
                  <a:srgbClr val="0000FF"/>
                </a:solidFill>
              </a:rPr>
              <a:t>Awareness </a:t>
            </a:r>
            <a:r>
              <a:rPr lang="en-US" sz="2000" dirty="0" smtClean="0"/>
              <a:t>both </a:t>
            </a:r>
            <a:r>
              <a:rPr lang="en-US" sz="2000" dirty="0"/>
              <a:t>vertically and </a:t>
            </a:r>
            <a:r>
              <a:rPr lang="en-US" sz="2000" dirty="0" smtClean="0"/>
              <a:t>horizontally in community activities aimed at awareness such as </a:t>
            </a:r>
            <a:r>
              <a:rPr lang="en-US" sz="2000" i="1" dirty="0" smtClean="0"/>
              <a:t>“sand watch”, engaging with policy makers and parliamentarians, use of photo stories and videos for mass outreach, radio talks and TV shows, and other electronic media.</a:t>
            </a:r>
          </a:p>
          <a:p>
            <a:r>
              <a:rPr lang="en-US" sz="2000" b="1" i="1" u="sng" dirty="0" smtClean="0">
                <a:solidFill>
                  <a:srgbClr val="00B0F0"/>
                </a:solidFill>
              </a:rPr>
              <a:t>Key Areas of Education</a:t>
            </a:r>
            <a:r>
              <a:rPr lang="en-US" sz="2000" dirty="0" smtClean="0"/>
              <a:t>:</a:t>
            </a:r>
            <a:r>
              <a:rPr lang="en-US" sz="2000" dirty="0"/>
              <a:t> Administration and </a:t>
            </a:r>
            <a:r>
              <a:rPr lang="en-US" sz="2000" dirty="0" smtClean="0"/>
              <a:t>finance management, community organization </a:t>
            </a:r>
            <a:r>
              <a:rPr lang="en-US" sz="2000" dirty="0"/>
              <a:t>and </a:t>
            </a:r>
            <a:r>
              <a:rPr lang="en-US" sz="2000" dirty="0" smtClean="0"/>
              <a:t>mobilization, Gender equality,  domestic </a:t>
            </a:r>
            <a:r>
              <a:rPr lang="en-US" sz="2000" dirty="0"/>
              <a:t>v</a:t>
            </a:r>
            <a:r>
              <a:rPr lang="en-US" sz="2000" dirty="0" smtClean="0"/>
              <a:t>iolence,  natural resource </a:t>
            </a:r>
            <a:r>
              <a:rPr lang="en-US" sz="2000" dirty="0"/>
              <a:t>management; </a:t>
            </a:r>
            <a:r>
              <a:rPr lang="en-US" sz="2000" dirty="0" smtClean="0"/>
              <a:t>agroforestry</a:t>
            </a:r>
            <a:r>
              <a:rPr lang="en-US" sz="2000" dirty="0"/>
              <a:t>; </a:t>
            </a:r>
            <a:r>
              <a:rPr lang="en-US" sz="2000" dirty="0" smtClean="0"/>
              <a:t>biodiversity</a:t>
            </a:r>
            <a:r>
              <a:rPr lang="en-US" sz="2000" dirty="0"/>
              <a:t>; </a:t>
            </a:r>
            <a:r>
              <a:rPr lang="en-US" sz="2000" dirty="0" smtClean="0"/>
              <a:t>technology </a:t>
            </a:r>
            <a:r>
              <a:rPr lang="en-US" sz="2000" dirty="0"/>
              <a:t>t</a:t>
            </a:r>
            <a:r>
              <a:rPr lang="en-US" sz="2000" dirty="0" smtClean="0"/>
              <a:t>ransfer,  vulnerability</a:t>
            </a:r>
            <a:r>
              <a:rPr lang="en-US" sz="2000" dirty="0"/>
              <a:t>, risks and threats (VRA) </a:t>
            </a:r>
            <a:r>
              <a:rPr lang="en-US" sz="2000" dirty="0" smtClean="0"/>
              <a:t>and  income </a:t>
            </a:r>
            <a:r>
              <a:rPr lang="en-US" sz="2000" dirty="0"/>
              <a:t>g</a:t>
            </a:r>
            <a:r>
              <a:rPr lang="en-US" sz="2000" dirty="0" smtClean="0"/>
              <a:t>eneration, access </a:t>
            </a:r>
            <a:r>
              <a:rPr lang="en-US" sz="2000" dirty="0"/>
              <a:t>to health </a:t>
            </a:r>
            <a:r>
              <a:rPr lang="en-US" sz="2000" dirty="0" smtClean="0"/>
              <a:t>care and climate </a:t>
            </a:r>
            <a:r>
              <a:rPr lang="en-US" sz="2000" dirty="0"/>
              <a:t>change </a:t>
            </a:r>
            <a:r>
              <a:rPr lang="en-US" sz="2000" dirty="0" smtClean="0"/>
              <a:t>adaptation.</a:t>
            </a:r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3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Acrobat Document" r:id="rId3" imgW="10680700" imgH="75565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15950"/>
          </a:xfrm>
        </p:spPr>
        <p:txBody>
          <a:bodyPr/>
          <a:lstStyle/>
          <a:p>
            <a:pPr algn="ctr" eaLnBrk="1" hangingPunct="1"/>
            <a:r>
              <a:rPr lang="en-US" sz="4000" b="1" dirty="0" smtClean="0"/>
              <a:t>What causes climate change? 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57200" y="30480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dirty="0">
              <a:latin typeface="Arial" charset="0"/>
            </a:endParaRPr>
          </a:p>
        </p:txBody>
      </p:sp>
      <p:sp>
        <p:nvSpPr>
          <p:cNvPr id="459781" name="Rectangle 5"/>
          <p:cNvSpPr>
            <a:spLocks noChangeArrowheads="1"/>
          </p:cNvSpPr>
          <p:nvPr/>
        </p:nvSpPr>
        <p:spPr bwMode="auto">
          <a:xfrm>
            <a:off x="152400" y="2133600"/>
            <a:ext cx="883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Arial" charset="0"/>
              </a:rPr>
              <a:t>Solar Forcing (subtle changes)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Arial" charset="0"/>
              </a:rPr>
              <a:t>Volcanic Forcing (dust and global cooling)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latin typeface="Arial" charset="0"/>
              </a:rPr>
              <a:t>Anthropogenic Forcing</a:t>
            </a:r>
          </a:p>
        </p:txBody>
      </p:sp>
      <p:pic>
        <p:nvPicPr>
          <p:cNvPr id="27650" name="Picture 2" descr="http://www.sciencebits.com/files/pictures/climate/Vosto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10000"/>
            <a:ext cx="3810000" cy="28098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4724400"/>
            <a:ext cx="4237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http://www.sciencebits.com/CO2orSolar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5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78" grpId="0"/>
      <p:bldP spid="4597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1143000"/>
          </a:xfrm>
        </p:spPr>
        <p:txBody>
          <a:bodyPr/>
          <a:lstStyle/>
          <a:p>
            <a:pPr algn="ctr"/>
            <a:r>
              <a:rPr lang="en-US" b="1" dirty="0" smtClean="0"/>
              <a:t>Sources of Challenges and Barriers for CBA Projects</a:t>
            </a:r>
            <a:endParaRPr lang="en-US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Informational</a:t>
            </a:r>
          </a:p>
          <a:p>
            <a:r>
              <a:rPr lang="en-US" dirty="0" smtClean="0"/>
              <a:t>Institutional </a:t>
            </a:r>
          </a:p>
          <a:p>
            <a:r>
              <a:rPr lang="en-US" dirty="0" smtClean="0"/>
              <a:t>Socio-cultural</a:t>
            </a:r>
          </a:p>
          <a:p>
            <a:r>
              <a:rPr lang="en-US" dirty="0" smtClean="0"/>
              <a:t>Technical/Communicative</a:t>
            </a:r>
          </a:p>
          <a:p>
            <a:r>
              <a:rPr lang="en-US" dirty="0" smtClean="0"/>
              <a:t>External influence</a:t>
            </a:r>
          </a:p>
          <a:p>
            <a:r>
              <a:rPr lang="en-US" dirty="0" smtClean="0"/>
              <a:t>Financial</a:t>
            </a:r>
          </a:p>
          <a:p>
            <a:r>
              <a:rPr lang="en-US" dirty="0" smtClean="0"/>
              <a:t>Environmental </a:t>
            </a:r>
          </a:p>
          <a:p>
            <a:pPr>
              <a:buNone/>
            </a:pPr>
            <a:r>
              <a:rPr lang="en-US" dirty="0" smtClean="0"/>
              <a:t>	Laws</a:t>
            </a:r>
          </a:p>
          <a:p>
            <a:endParaRPr lang="en-US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Fig.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495800"/>
            <a:ext cx="5562600" cy="1981200"/>
          </a:xfrm>
          <a:prstGeom prst="rect">
            <a:avLst/>
          </a:prstGeom>
          <a:noFill/>
        </p:spPr>
      </p:pic>
      <p:graphicFrame>
        <p:nvGraphicFramePr>
          <p:cNvPr id="7" name="Chart 6"/>
          <p:cNvGraphicFramePr/>
          <p:nvPr/>
        </p:nvGraphicFramePr>
        <p:xfrm>
          <a:off x="3352800" y="1447800"/>
          <a:ext cx="5638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1143000"/>
          </a:xfrm>
        </p:spPr>
        <p:txBody>
          <a:bodyPr/>
          <a:lstStyle/>
          <a:p>
            <a:pPr algn="ctr"/>
            <a:r>
              <a:rPr lang="en-US" b="1" dirty="0" smtClean="0"/>
              <a:t>Implementation of Solutions to Common Barriers</a:t>
            </a:r>
            <a:endParaRPr lang="en-US" b="1" dirty="0"/>
          </a:p>
        </p:txBody>
      </p:sp>
      <p:pic>
        <p:nvPicPr>
          <p:cNvPr id="4" name="Content Placeholder 3" descr="Fig.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95400"/>
            <a:ext cx="4266848" cy="15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" y="129540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Internal Policies </a:t>
            </a:r>
            <a:r>
              <a:rPr lang="en-US" dirty="0" smtClean="0"/>
              <a:t>indicates a perceived need for more internal  societal guidance and cultural change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Education and Dialogue</a:t>
            </a:r>
            <a:r>
              <a:rPr lang="en-US" dirty="0" smtClean="0"/>
              <a:t> indicates a perceived need to engage the community and cultivate communal support for adaptation.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Change culture and bylaws </a:t>
            </a:r>
            <a:r>
              <a:rPr lang="en-US" dirty="0" smtClean="0"/>
              <a:t>indicates a perceived need for modification of existing local laws, or culture to provide societal direction for adaptation.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Working Across Jurisdictions/sectors </a:t>
            </a:r>
            <a:r>
              <a:rPr lang="en-US" dirty="0" smtClean="0"/>
              <a:t>indicates a perceived need to work with partner agencies across jurisdictions and manage at a broader spatial scale.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Monitoring and Adaptive Management </a:t>
            </a:r>
            <a:r>
              <a:rPr lang="en-US" dirty="0" smtClean="0"/>
              <a:t>indicates a perceived need to understand how natural resources are changing in relation to climate change in locality.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887682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Information (e.g., predictive models), Funding and Time </a:t>
            </a:r>
            <a:r>
              <a:rPr lang="en-US" dirty="0" smtClean="0"/>
              <a:t>indicate a perceived need for these types of resources in order to implement more climate change adaptation projects in the future.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Judicious Approach </a:t>
            </a:r>
            <a:r>
              <a:rPr lang="en-US" dirty="0" smtClean="0"/>
              <a:t>indicates a perceived need for cultural and policy changes to be based on sound local science.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Update Partner Polices</a:t>
            </a:r>
            <a:r>
              <a:rPr lang="en-US" dirty="0" smtClean="0"/>
              <a:t> indicates a perceived need to change partners' traditional approaches and policies to be more supportive of adaptation.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1143000"/>
          </a:xfrm>
        </p:spPr>
        <p:txBody>
          <a:bodyPr/>
          <a:lstStyle/>
          <a:p>
            <a:pPr algn="ctr"/>
            <a:r>
              <a:rPr lang="en-US" b="1" dirty="0" smtClean="0"/>
              <a:t>Video Links of the Kinds of Projects Support by SGP in Communities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 smtClean="0">
                <a:hlinkClick r:id="rId2"/>
              </a:rPr>
              <a:t>http://insightshare.org/watch/video/samoa</a:t>
            </a:r>
            <a:endParaRPr lang="en-US" sz="2000" dirty="0" smtClean="0"/>
          </a:p>
          <a:p>
            <a:r>
              <a:rPr lang="en-US" sz="2000" u="sng" dirty="0" smtClean="0">
                <a:hlinkClick r:id="rId3"/>
              </a:rPr>
              <a:t>http://www.undp-alm.org/resources/videos/community-based-adaptation-informational-video-2010</a:t>
            </a:r>
            <a:endParaRPr lang="en-US" sz="2000" dirty="0" smtClean="0"/>
          </a:p>
          <a:p>
            <a:r>
              <a:rPr lang="en-US" sz="2000" u="sng" dirty="0" smtClean="0">
                <a:hlinkClick r:id="rId4"/>
              </a:rPr>
              <a:t>http://www.undp-alm.org/resources/videos/cba-bolivia-semillas-del-futuro-vol1</a:t>
            </a:r>
            <a:endParaRPr lang="en-US" sz="2000" dirty="0" smtClean="0"/>
          </a:p>
          <a:p>
            <a:r>
              <a:rPr lang="en-US" sz="2000" u="sng" dirty="0" smtClean="0">
                <a:hlinkClick r:id="rId5"/>
              </a:rPr>
              <a:t>http://www.undp-alm.org/resources/videos/cba-jamaica-un-volunteers-climate-change-issues-glengoffe</a:t>
            </a:r>
            <a:endParaRPr lang="en-US" sz="2000" dirty="0" smtClean="0"/>
          </a:p>
          <a:p>
            <a:r>
              <a:rPr lang="en-US" sz="2000" u="sng" dirty="0" smtClean="0">
                <a:hlinkClick r:id="rId6"/>
              </a:rPr>
              <a:t>http://www.undp-alm.org/resources/videos/cba-morocco-sees-mix-community-volunteers-and-unv-volunteers</a:t>
            </a:r>
            <a:endParaRPr lang="en-US" sz="2000" dirty="0" smtClean="0"/>
          </a:p>
          <a:p>
            <a:r>
              <a:rPr lang="en-US" sz="2000" u="sng" dirty="0" smtClean="0">
                <a:hlinkClick r:id="rId7"/>
              </a:rPr>
              <a:t>http://www.undp-alm.org/resources/videos/self-service-cba-namibia-un-volunteers-video</a:t>
            </a:r>
            <a:endParaRPr lang="en-US" sz="2000" dirty="0" smtClean="0"/>
          </a:p>
          <a:p>
            <a:r>
              <a:rPr lang="en-US" sz="2000" u="sng" dirty="0" smtClean="0">
                <a:hlinkClick r:id="rId8"/>
              </a:rPr>
              <a:t>http://www.undp-alm.org/resources/videos/undp-niger-ranet-0</a:t>
            </a:r>
            <a:endParaRPr lang="en-US" sz="2000" dirty="0" smtClean="0"/>
          </a:p>
          <a:p>
            <a:r>
              <a:rPr lang="en-US" sz="2000" u="sng" dirty="0" smtClean="0">
                <a:hlinkClick r:id="rId9"/>
              </a:rPr>
              <a:t>http://www.undp-alm.org/resources/videos/cba-reducing-risks-samoa-unv-video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hort Description: Fig. 17.18. Greenhouse effect (pg. 403) &#10;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914400"/>
            <a:ext cx="9144000" cy="5791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sz="4000" b="1" dirty="0" smtClean="0"/>
              <a:t>Global Climate Change</a:t>
            </a:r>
          </a:p>
        </p:txBody>
      </p:sp>
      <p:pic>
        <p:nvPicPr>
          <p:cNvPr id="466948" name="Picture 4" descr="war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552575"/>
            <a:ext cx="4876800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6949" name="Picture 5" descr="CO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244975"/>
            <a:ext cx="4114800" cy="2546350"/>
          </a:xfrm>
          <a:noFill/>
        </p:spPr>
      </p:pic>
      <p:pic>
        <p:nvPicPr>
          <p:cNvPr id="466950" name="Picture 6" descr="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0200"/>
            <a:ext cx="4419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0" y="6254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Analysis of last 1000 years of climate show changes that cannot be explained by solar forcing or volcanic forcing.</a:t>
            </a:r>
          </a:p>
        </p:txBody>
      </p:sp>
      <p:sp>
        <p:nvSpPr>
          <p:cNvPr id="466952" name="Rectangle 8"/>
          <p:cNvSpPr>
            <a:spLocks noChangeArrowheads="1"/>
          </p:cNvSpPr>
          <p:nvPr/>
        </p:nvSpPr>
        <p:spPr bwMode="auto">
          <a:xfrm>
            <a:off x="4114800" y="4800600"/>
            <a:ext cx="502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Comic Sans MS" pitchFamily="66" charset="0"/>
              </a:rPr>
              <a:t>The changes point to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anthropogenic effects</a:t>
            </a:r>
            <a:r>
              <a:rPr lang="en-US" dirty="0">
                <a:latin typeface="Comic Sans MS" pitchFamily="66" charset="0"/>
              </a:rPr>
              <a:t>, and especially when looked at alongside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known historical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6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6" grpId="0"/>
      <p:bldP spid="466951" grpId="0"/>
      <p:bldP spid="4669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CO</a:t>
            </a:r>
            <a:r>
              <a:rPr lang="en-US" sz="3200" b="1" baseline="-25000" dirty="0" smtClean="0"/>
              <a:t>2</a:t>
            </a:r>
            <a:r>
              <a:rPr lang="en-US" b="1" dirty="0" smtClean="0"/>
              <a:t> and Temperature change over past 1000 years</a:t>
            </a:r>
            <a:endParaRPr lang="en-CA" b="1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NOAA, 2003</a:t>
            </a:r>
            <a:endParaRPr lang="en-CA" sz="2000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type="chart" idx="4294967295"/>
          </p:nvPr>
        </p:nvGraphicFramePr>
        <p:xfrm>
          <a:off x="4343400" y="4141788"/>
          <a:ext cx="4805363" cy="1731962"/>
        </p:xfrm>
        <a:graphic>
          <a:graphicData uri="http://schemas.openxmlformats.org/presentationml/2006/ole">
            <p:oleObj spid="_x0000_s2050" name="Chart" r:id="rId3" imgW="6426200" imgH="2324100" progId="MSGraph.Chart.8">
              <p:embed followColorScheme="full"/>
            </p:oleObj>
          </a:graphicData>
        </a:graphic>
      </p:graphicFrame>
      <p:pic>
        <p:nvPicPr>
          <p:cNvPr id="2053" name="Picture 5" descr="1000yearsCO2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9388"/>
            <a:ext cx="91440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3250"/>
          </a:xfrm>
        </p:spPr>
        <p:txBody>
          <a:bodyPr/>
          <a:lstStyle/>
          <a:p>
            <a:pPr algn="ctr" eaLnBrk="1" hangingPunct="1"/>
            <a:r>
              <a:rPr lang="en-US" sz="4000" b="1" dirty="0" smtClean="0"/>
              <a:t>Effects of Global Warming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90000"/>
              <a:buFontTx/>
              <a:buBlip>
                <a:blip r:embed="rId4"/>
              </a:buBlip>
            </a:pPr>
            <a:r>
              <a:rPr lang="en-US" sz="2000" dirty="0">
                <a:latin typeface="Tahoma" charset="0"/>
              </a:rPr>
              <a:t>Not uniform; regional differences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sz="2000" dirty="0">
                <a:latin typeface="Tahoma" charset="0"/>
              </a:rPr>
              <a:t>some areas hotter, some colder, some wetter, some dryer!!!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90000"/>
              <a:buFontTx/>
              <a:buBlip>
                <a:blip r:embed="rId4"/>
              </a:buBlip>
            </a:pPr>
            <a:r>
              <a:rPr lang="en-US" sz="2000" dirty="0">
                <a:latin typeface="Tahoma" charset="0"/>
              </a:rPr>
              <a:t>These local, regional changes are </a:t>
            </a:r>
            <a:r>
              <a:rPr lang="en-US" sz="2000" b="1" i="1" dirty="0">
                <a:latin typeface="Tahoma" charset="0"/>
              </a:rPr>
              <a:t>difficult to predict</a:t>
            </a:r>
            <a:endParaRPr lang="en-US" sz="2000" dirty="0"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979738"/>
            <a:ext cx="3278188" cy="3681412"/>
            <a:chOff x="0" y="1858"/>
            <a:chExt cx="2024" cy="2272"/>
          </a:xfrm>
        </p:grpSpPr>
        <p:sp>
          <p:nvSpPr>
            <p:cNvPr id="38915" name="Text Box 4"/>
            <p:cNvSpPr txBox="1">
              <a:spLocks noChangeArrowheads="1"/>
            </p:cNvSpPr>
            <p:nvPr/>
          </p:nvSpPr>
          <p:spPr bwMode="auto">
            <a:xfrm>
              <a:off x="41" y="1858"/>
              <a:ext cx="664" cy="3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ctr"/>
              <a:r>
                <a:rPr lang="de-DE" sz="1600" b="1"/>
                <a:t> </a:t>
              </a:r>
              <a:r>
                <a:rPr lang="de-DE" sz="1600" b="1">
                  <a:solidFill>
                    <a:srgbClr val="FF6600"/>
                  </a:solidFill>
                </a:rPr>
                <a:t>PUBLIC </a:t>
              </a:r>
            </a:p>
            <a:p>
              <a:pPr algn="ctr"/>
              <a:r>
                <a:rPr lang="de-DE" sz="1600" b="1">
                  <a:solidFill>
                    <a:srgbClr val="FF6600"/>
                  </a:solidFill>
                </a:rPr>
                <a:t>HEALTH</a:t>
              </a:r>
            </a:p>
          </p:txBody>
        </p:sp>
        <p:pic>
          <p:nvPicPr>
            <p:cNvPr id="38916" name="Picture 5" descr="Climate change and global warming - impacts and threats - human health, Heat-related illness and disease - human heal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25"/>
              <a:ext cx="748" cy="6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17" name="AutoShape 6"/>
            <p:cNvSpPr>
              <a:spLocks noChangeArrowheads="1"/>
            </p:cNvSpPr>
            <p:nvPr/>
          </p:nvSpPr>
          <p:spPr bwMode="auto">
            <a:xfrm rot="10800000">
              <a:off x="112" y="3316"/>
              <a:ext cx="1912" cy="814"/>
            </a:xfrm>
            <a:prstGeom prst="wedgeRectCallout">
              <a:avLst>
                <a:gd name="adj1" fmla="val 30435"/>
                <a:gd name="adj2" fmla="val 102333"/>
              </a:avLst>
            </a:prstGeom>
            <a:solidFill>
              <a:schemeClr val="accent1"/>
            </a:solidFill>
            <a:ln w="25400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r>
                <a:rPr lang="de-DE" sz="1600" b="1">
                  <a:solidFill>
                    <a:srgbClr val="FF0000"/>
                  </a:solidFill>
                </a:rPr>
                <a:t>Increasing incidents of infectious, water-borne and vector-borne diseases, heat stress &amp; mortality, additional public health costs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33475" y="3135313"/>
            <a:ext cx="5695950" cy="3043237"/>
            <a:chOff x="700" y="1954"/>
            <a:chExt cx="3516" cy="1879"/>
          </a:xfrm>
        </p:grpSpPr>
        <p:sp>
          <p:nvSpPr>
            <p:cNvPr id="38919" name="Text Box 8"/>
            <p:cNvSpPr txBox="1">
              <a:spLocks noChangeArrowheads="1"/>
            </p:cNvSpPr>
            <p:nvPr/>
          </p:nvSpPr>
          <p:spPr bwMode="auto">
            <a:xfrm>
              <a:off x="700" y="1954"/>
              <a:ext cx="1045" cy="21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ctr"/>
              <a:r>
                <a:rPr lang="de-DE" sz="1600" b="1">
                  <a:solidFill>
                    <a:srgbClr val="993300"/>
                  </a:solidFill>
                </a:rPr>
                <a:t>AGRICULTURE</a:t>
              </a:r>
            </a:p>
          </p:txBody>
        </p:sp>
        <p:pic>
          <p:nvPicPr>
            <p:cNvPr id="38920" name="Picture 9" descr="Climate change and global warming - impacts and threats - Economic Loss and Dama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237"/>
              <a:ext cx="804" cy="63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21" name="AutoShape 10"/>
            <p:cNvSpPr>
              <a:spLocks noChangeArrowheads="1"/>
            </p:cNvSpPr>
            <p:nvPr/>
          </p:nvSpPr>
          <p:spPr bwMode="auto">
            <a:xfrm rot="10800000">
              <a:off x="2200" y="3034"/>
              <a:ext cx="2016" cy="799"/>
            </a:xfrm>
            <a:prstGeom prst="wedgeRectCallout">
              <a:avLst>
                <a:gd name="adj1" fmla="val 88190"/>
                <a:gd name="adj2" fmla="val 62389"/>
              </a:avLst>
            </a:prstGeom>
            <a:solidFill>
              <a:schemeClr val="accent1">
                <a:alpha val="50195"/>
              </a:schemeClr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r>
                <a:rPr lang="de-DE" sz="1600" b="1">
                  <a:solidFill>
                    <a:srgbClr val="993300"/>
                  </a:solidFill>
                </a:rPr>
                <a:t>Less predictability in crop yield, changing irrigation demand, growing risk of pest infestations</a:t>
              </a:r>
              <a:endParaRPr lang="en-US" sz="1600" b="1" dirty="0">
                <a:solidFill>
                  <a:srgbClr val="993300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20663" y="1720850"/>
            <a:ext cx="3865562" cy="2909888"/>
            <a:chOff x="136" y="1080"/>
            <a:chExt cx="2387" cy="1797"/>
          </a:xfrm>
        </p:grpSpPr>
        <p:sp>
          <p:nvSpPr>
            <p:cNvPr id="38923" name="Text Box 12"/>
            <p:cNvSpPr txBox="1">
              <a:spLocks noChangeArrowheads="1"/>
            </p:cNvSpPr>
            <p:nvPr/>
          </p:nvSpPr>
          <p:spPr bwMode="auto">
            <a:xfrm>
              <a:off x="1712" y="1950"/>
              <a:ext cx="811" cy="21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ctr"/>
              <a:r>
                <a:rPr lang="de-DE" sz="1600" b="1">
                  <a:solidFill>
                    <a:srgbClr val="009900"/>
                  </a:solidFill>
                </a:rPr>
                <a:t>FORESTRY</a:t>
              </a:r>
            </a:p>
          </p:txBody>
        </p:sp>
        <p:pic>
          <p:nvPicPr>
            <p:cNvPr id="38924" name="Picture 13" descr="Climate change and global warming - impacts and threats - Increased risk of drought, fire, and flood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2" y="2229"/>
              <a:ext cx="806" cy="6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25" name="AutoShape 14"/>
            <p:cNvSpPr>
              <a:spLocks noChangeArrowheads="1"/>
            </p:cNvSpPr>
            <p:nvPr/>
          </p:nvSpPr>
          <p:spPr bwMode="auto">
            <a:xfrm rot="10800000">
              <a:off x="136" y="1080"/>
              <a:ext cx="1408" cy="770"/>
            </a:xfrm>
            <a:prstGeom prst="wedgeRectCallout">
              <a:avLst>
                <a:gd name="adj1" fmla="val -77699"/>
                <a:gd name="adj2" fmla="val -59870"/>
              </a:avLst>
            </a:prstGeom>
            <a:solidFill>
              <a:schemeClr val="accent1">
                <a:alpha val="50195"/>
              </a:schemeClr>
            </a:solidFill>
            <a:ln w="2540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r>
                <a:rPr lang="de-DE" sz="1600" b="1">
                  <a:solidFill>
                    <a:srgbClr val="009900"/>
                  </a:solidFill>
                </a:rPr>
                <a:t>Changes in forest composition,</a:t>
              </a:r>
            </a:p>
            <a:p>
              <a:pPr algn="ctr"/>
              <a:r>
                <a:rPr lang="de-DE" sz="1600" b="1">
                  <a:solidFill>
                    <a:srgbClr val="009900"/>
                  </a:solidFill>
                </a:rPr>
                <a:t>extent, health &amp; productivity</a:t>
              </a:r>
              <a:endParaRPr lang="en-US" sz="1600" b="1" dirty="0">
                <a:solidFill>
                  <a:srgbClr val="9933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760663" y="1397000"/>
            <a:ext cx="3770312" cy="3243263"/>
            <a:chOff x="1704" y="880"/>
            <a:chExt cx="2328" cy="2003"/>
          </a:xfrm>
        </p:grpSpPr>
        <p:sp>
          <p:nvSpPr>
            <p:cNvPr id="38927" name="Text Box 16"/>
            <p:cNvSpPr txBox="1">
              <a:spLocks noChangeArrowheads="1"/>
            </p:cNvSpPr>
            <p:nvPr/>
          </p:nvSpPr>
          <p:spPr bwMode="auto">
            <a:xfrm>
              <a:off x="2548" y="1810"/>
              <a:ext cx="924" cy="3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ctr"/>
              <a:r>
                <a:rPr lang="de-DE" sz="1600" b="1">
                  <a:solidFill>
                    <a:srgbClr val="0000FF"/>
                  </a:solidFill>
                </a:rPr>
                <a:t>WATER</a:t>
              </a:r>
            </a:p>
            <a:p>
              <a:pPr algn="ctr"/>
              <a:r>
                <a:rPr lang="de-DE" sz="1600" b="1">
                  <a:solidFill>
                    <a:srgbClr val="0000FF"/>
                  </a:solidFill>
                </a:rPr>
                <a:t>RESOURCES</a:t>
              </a:r>
            </a:p>
          </p:txBody>
        </p:sp>
        <p:pic>
          <p:nvPicPr>
            <p:cNvPr id="38928" name="Picture 17" descr="Climate change and global warming - impacts and threats - Increased risk of drought, fire, and flood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39" y="2205"/>
              <a:ext cx="919" cy="67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29" name="AutoShape 18"/>
            <p:cNvSpPr>
              <a:spLocks noChangeArrowheads="1"/>
            </p:cNvSpPr>
            <p:nvPr/>
          </p:nvSpPr>
          <p:spPr bwMode="auto">
            <a:xfrm rot="10800000">
              <a:off x="1704" y="880"/>
              <a:ext cx="2328" cy="787"/>
            </a:xfrm>
            <a:prstGeom prst="wedgeRectCallout">
              <a:avLst>
                <a:gd name="adj1" fmla="val -2838"/>
                <a:gd name="adj2" fmla="val -62583"/>
              </a:avLst>
            </a:prstGeom>
            <a:solidFill>
              <a:schemeClr val="accent1"/>
            </a:solidFill>
            <a:ln w="254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r>
                <a:rPr lang="de-DE" sz="1600" b="1">
                  <a:solidFill>
                    <a:srgbClr val="68ACEA"/>
                  </a:solidFill>
                </a:rPr>
                <a:t>Variability in water supply, quality and distribution. More competition and cross-border conflicts over water resources</a:t>
              </a:r>
              <a:endParaRPr lang="en-US" sz="1600" b="1" dirty="0">
                <a:solidFill>
                  <a:srgbClr val="68ACEA"/>
                </a:solidFill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703888" y="1422400"/>
            <a:ext cx="3271837" cy="3248025"/>
            <a:chOff x="3521" y="896"/>
            <a:chExt cx="2020" cy="2005"/>
          </a:xfrm>
        </p:grpSpPr>
        <p:sp>
          <p:nvSpPr>
            <p:cNvPr id="38931" name="Text Box 20"/>
            <p:cNvSpPr txBox="1">
              <a:spLocks noChangeArrowheads="1"/>
            </p:cNvSpPr>
            <p:nvPr/>
          </p:nvSpPr>
          <p:spPr bwMode="auto">
            <a:xfrm>
              <a:off x="3687" y="1786"/>
              <a:ext cx="735" cy="3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ctr"/>
              <a:r>
                <a:rPr lang="de-DE" sz="1600" b="1">
                  <a:solidFill>
                    <a:srgbClr val="6666FF"/>
                  </a:solidFill>
                </a:rPr>
                <a:t>COASTAL</a:t>
              </a:r>
            </a:p>
            <a:p>
              <a:pPr algn="ctr"/>
              <a:r>
                <a:rPr lang="de-DE" sz="1600" b="1">
                  <a:solidFill>
                    <a:srgbClr val="6666FF"/>
                  </a:solidFill>
                </a:rPr>
                <a:t>SYSTEMS</a:t>
              </a:r>
            </a:p>
          </p:txBody>
        </p:sp>
        <p:pic>
          <p:nvPicPr>
            <p:cNvPr id="38932" name="Picture 21" descr="Climate change and global warming - impacts and threats - Rising seas, higher sea level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21" y="2211"/>
              <a:ext cx="1010" cy="69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33" name="AutoShape 22"/>
            <p:cNvSpPr>
              <a:spLocks noChangeArrowheads="1"/>
            </p:cNvSpPr>
            <p:nvPr/>
          </p:nvSpPr>
          <p:spPr bwMode="auto">
            <a:xfrm rot="10800000">
              <a:off x="4189" y="896"/>
              <a:ext cx="1352" cy="840"/>
            </a:xfrm>
            <a:prstGeom prst="wedgeRectCallout">
              <a:avLst>
                <a:gd name="adj1" fmla="val 66417"/>
                <a:gd name="adj2" fmla="val -55477"/>
              </a:avLst>
            </a:prstGeom>
            <a:solidFill>
              <a:schemeClr val="accent1"/>
            </a:solidFill>
            <a:ln w="25400" algn="ctr">
              <a:solidFill>
                <a:srgbClr val="666699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r>
                <a:rPr lang="de-DE" sz="1600" b="1">
                  <a:solidFill>
                    <a:srgbClr val="6666FF"/>
                  </a:solidFill>
                </a:rPr>
                <a:t>Erosion, inundation, salinisation, stress on mangroves, marshes, wetlands</a:t>
              </a:r>
              <a:endParaRPr lang="en-US" sz="1600" b="1" dirty="0">
                <a:solidFill>
                  <a:srgbClr val="3333CC"/>
                </a:solidFill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6980238" y="2938463"/>
            <a:ext cx="1955800" cy="3705225"/>
            <a:chOff x="4309" y="1832"/>
            <a:chExt cx="1208" cy="2288"/>
          </a:xfrm>
        </p:grpSpPr>
        <p:sp>
          <p:nvSpPr>
            <p:cNvPr id="38935" name="Text Box 24"/>
            <p:cNvSpPr txBox="1">
              <a:spLocks noChangeArrowheads="1"/>
            </p:cNvSpPr>
            <p:nvPr/>
          </p:nvSpPr>
          <p:spPr bwMode="auto">
            <a:xfrm>
              <a:off x="4537" y="1832"/>
              <a:ext cx="920" cy="3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8" tIns="45714" rIns="91428" bIns="45714">
              <a:spAutoFit/>
            </a:bodyPr>
            <a:lstStyle/>
            <a:p>
              <a:pPr algn="ctr"/>
              <a:r>
                <a:rPr lang="de-DE" sz="1600" b="1"/>
                <a:t>ECOSYSTEM</a:t>
              </a:r>
            </a:p>
            <a:p>
              <a:pPr algn="ctr"/>
              <a:r>
                <a:rPr lang="de-DE" sz="1600" b="1"/>
                <a:t>SERVICES</a:t>
              </a:r>
            </a:p>
          </p:txBody>
        </p:sp>
        <p:pic>
          <p:nvPicPr>
            <p:cNvPr id="38936" name="Picture 25" descr="Climate change and global warming: Coral bleaching caused by warming seas is driving coral reefs towards extinction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83" y="2221"/>
              <a:ext cx="920" cy="67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37" name="AutoShape 26"/>
            <p:cNvSpPr>
              <a:spLocks noChangeArrowheads="1"/>
            </p:cNvSpPr>
            <p:nvPr/>
          </p:nvSpPr>
          <p:spPr bwMode="auto">
            <a:xfrm rot="10800000">
              <a:off x="4309" y="3280"/>
              <a:ext cx="1208" cy="840"/>
            </a:xfrm>
            <a:prstGeom prst="wedgeRectCallout">
              <a:avLst>
                <a:gd name="adj1" fmla="val -10352"/>
                <a:gd name="adj2" fmla="val 90236"/>
              </a:avLst>
            </a:prstGeom>
            <a:solidFill>
              <a:schemeClr val="bg1"/>
            </a:solidFill>
            <a:ln w="2540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r>
                <a:rPr lang="de-DE" sz="1600" b="1">
                  <a:solidFill>
                    <a:srgbClr val="006600"/>
                  </a:solidFill>
                </a:rPr>
                <a:t>Loss of habitat, species and protective ecosystems, migratory shifts</a:t>
              </a:r>
              <a:endParaRPr lang="en-US" sz="16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19465" name="Rectangle 28"/>
          <p:cNvSpPr>
            <a:spLocks noChangeArrowheads="1"/>
          </p:cNvSpPr>
          <p:nvPr/>
        </p:nvSpPr>
        <p:spPr bwMode="auto">
          <a:xfrm>
            <a:off x="323850" y="404813"/>
            <a:ext cx="83518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3526" eaLnBrk="0" hangingPunct="0">
              <a:buSzPct val="120000"/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Arial" charset="0"/>
              </a:rPr>
              <a:t>Climate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Arial" charset="0"/>
              </a:rPr>
              <a:t>Change Impacts: What Needs to be Managed</a:t>
            </a:r>
            <a:endParaRPr lang="en-US" sz="32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Effects on Community, farmers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2743200"/>
            <a:ext cx="3810000" cy="3429000"/>
          </a:xfrm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5050" y="2133600"/>
            <a:ext cx="3613150" cy="1652588"/>
          </a:xfrm>
        </p:spPr>
      </p:pic>
      <p:pic>
        <p:nvPicPr>
          <p:cNvPr id="1843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76800" y="3938588"/>
            <a:ext cx="3581400" cy="2187575"/>
          </a:xfrm>
        </p:spPr>
      </p:pic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/>
              <a:t>Some years, too little     In some, too much</a:t>
            </a:r>
          </a:p>
          <a:p>
            <a:pPr>
              <a:buFontTx/>
              <a:buNone/>
            </a:pPr>
            <a:r>
              <a:rPr lang="en-US" dirty="0"/>
              <a:t>    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GP Template_with_new_logo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SGP Template_with_new_logo</Template>
  <TotalTime>1251</TotalTime>
  <Words>2544</Words>
  <Application>Microsoft Macintosh PowerPoint</Application>
  <PresentationFormat>On-screen Show (4:3)</PresentationFormat>
  <Paragraphs>250</Paragraphs>
  <Slides>32</Slides>
  <Notes>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SGP Template_with_new_logo</vt:lpstr>
      <vt:lpstr>Chart</vt:lpstr>
      <vt:lpstr>Acrobat Document</vt:lpstr>
      <vt:lpstr>Community Efforts to Reduce the Impacts of Climate Change on Livelihoods and Food Security</vt:lpstr>
      <vt:lpstr>CLIMATE CHANGE</vt:lpstr>
      <vt:lpstr>What causes climate change? </vt:lpstr>
      <vt:lpstr>Slide 4</vt:lpstr>
      <vt:lpstr>Global Climate Change</vt:lpstr>
      <vt:lpstr>CO2 and Temperature change over past 1000 years</vt:lpstr>
      <vt:lpstr>Effects of Global Warming</vt:lpstr>
      <vt:lpstr>Slide 8</vt:lpstr>
      <vt:lpstr>Effects on Community, farmers</vt:lpstr>
      <vt:lpstr>Effects continue….</vt:lpstr>
      <vt:lpstr>Implications…. </vt:lpstr>
      <vt:lpstr>Implications for farmers</vt:lpstr>
      <vt:lpstr>Community-Based Adaptation    UNDP’s Grassroots Response to Climate Change Adaptation</vt:lpstr>
      <vt:lpstr>Community-based Adaptation – A  Bottom-up Approach to Adaptation</vt:lpstr>
      <vt:lpstr>CBA Projects: What should they address?</vt:lpstr>
      <vt:lpstr>Slide 16</vt:lpstr>
      <vt:lpstr>Phases of CBA Process</vt:lpstr>
      <vt:lpstr>CBA Project Outcomes</vt:lpstr>
      <vt:lpstr>Community accepting funds disbursement for a CBA project</vt:lpstr>
      <vt:lpstr>Community-Based Adaptation in Practice</vt:lpstr>
      <vt:lpstr>Community Members involved in construction of the green house</vt:lpstr>
      <vt:lpstr>Activities under the project</vt:lpstr>
      <vt:lpstr>Community members working on farms</vt:lpstr>
      <vt:lpstr>UNDP M&amp;E Adaptation framework</vt:lpstr>
      <vt:lpstr>UNDP M&amp;E Adaptation Measurements at Project Level for all Thematic Areas</vt:lpstr>
      <vt:lpstr>UNDP  M+E Adaptation Measurements for all TA -ctd</vt:lpstr>
      <vt:lpstr>CBA in Namibian Schools</vt:lpstr>
      <vt:lpstr>Capacity Building Efforts on Communities</vt:lpstr>
      <vt:lpstr>Slide 29</vt:lpstr>
      <vt:lpstr>Sources of Challenges and Barriers for CBA Projects</vt:lpstr>
      <vt:lpstr>Implementation of Solutions to Common Barriers</vt:lpstr>
      <vt:lpstr>Video Links of the Kinds of Projects Support by SGP in Communities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charles.nyandiga</dc:creator>
  <cp:lastModifiedBy>Russell Sharman</cp:lastModifiedBy>
  <cp:revision>55</cp:revision>
  <dcterms:created xsi:type="dcterms:W3CDTF">2014-04-23T15:52:25Z</dcterms:created>
  <dcterms:modified xsi:type="dcterms:W3CDTF">2014-04-23T15:52:52Z</dcterms:modified>
</cp:coreProperties>
</file>